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652" r:id="rId2"/>
    <p:sldId id="1536" r:id="rId3"/>
    <p:sldId id="257" r:id="rId4"/>
    <p:sldId id="931" r:id="rId5"/>
    <p:sldId id="928" r:id="rId6"/>
    <p:sldId id="933" r:id="rId7"/>
    <p:sldId id="934" r:id="rId8"/>
    <p:sldId id="935" r:id="rId9"/>
    <p:sldId id="936" r:id="rId10"/>
    <p:sldId id="937" r:id="rId11"/>
    <p:sldId id="932" r:id="rId12"/>
    <p:sldId id="1543" r:id="rId13"/>
    <p:sldId id="464" r:id="rId14"/>
    <p:sldId id="468" r:id="rId15"/>
    <p:sldId id="474" r:id="rId16"/>
    <p:sldId id="452" r:id="rId17"/>
    <p:sldId id="470" r:id="rId18"/>
    <p:sldId id="476" r:id="rId19"/>
    <p:sldId id="477" r:id="rId20"/>
    <p:sldId id="1544" r:id="rId21"/>
    <p:sldId id="2303" r:id="rId22"/>
    <p:sldId id="2304" r:id="rId23"/>
    <p:sldId id="2285" r:id="rId24"/>
    <p:sldId id="2305" r:id="rId25"/>
    <p:sldId id="2281" r:id="rId26"/>
    <p:sldId id="2287" r:id="rId27"/>
    <p:sldId id="2288" r:id="rId28"/>
    <p:sldId id="2289" r:id="rId29"/>
    <p:sldId id="2290" r:id="rId30"/>
    <p:sldId id="2291" r:id="rId31"/>
    <p:sldId id="2295" r:id="rId32"/>
    <p:sldId id="2298" r:id="rId33"/>
    <p:sldId id="2296" r:id="rId34"/>
    <p:sldId id="2297" r:id="rId35"/>
    <p:sldId id="2299" r:id="rId36"/>
    <p:sldId id="2300" r:id="rId37"/>
    <p:sldId id="2301" r:id="rId38"/>
    <p:sldId id="2283" r:id="rId39"/>
    <p:sldId id="2294" r:id="rId40"/>
    <p:sldId id="1546" r:id="rId41"/>
    <p:sldId id="1661" r:id="rId42"/>
    <p:sldId id="1665" r:id="rId43"/>
    <p:sldId id="1664" r:id="rId44"/>
    <p:sldId id="1663" r:id="rId45"/>
    <p:sldId id="1662" r:id="rId46"/>
    <p:sldId id="1676" r:id="rId47"/>
    <p:sldId id="1675" r:id="rId48"/>
    <p:sldId id="304" r:id="rId49"/>
    <p:sldId id="1666" r:id="rId50"/>
    <p:sldId id="1667" r:id="rId51"/>
    <p:sldId id="1668" r:id="rId52"/>
    <p:sldId id="1669" r:id="rId53"/>
    <p:sldId id="1670" r:id="rId54"/>
    <p:sldId id="1671" r:id="rId55"/>
    <p:sldId id="1672" r:id="rId56"/>
    <p:sldId id="1673" r:id="rId57"/>
    <p:sldId id="312" r:id="rId58"/>
    <p:sldId id="311" r:id="rId59"/>
    <p:sldId id="313" r:id="rId60"/>
    <p:sldId id="315" r:id="rId61"/>
    <p:sldId id="1545" r:id="rId62"/>
    <p:sldId id="458" r:id="rId63"/>
    <p:sldId id="459" r:id="rId64"/>
    <p:sldId id="460" r:id="rId65"/>
    <p:sldId id="493" r:id="rId66"/>
    <p:sldId id="494" r:id="rId67"/>
    <p:sldId id="465" r:id="rId68"/>
    <p:sldId id="489" r:id="rId69"/>
    <p:sldId id="490" r:id="rId70"/>
    <p:sldId id="484" r:id="rId71"/>
    <p:sldId id="481" r:id="rId72"/>
    <p:sldId id="482" r:id="rId73"/>
    <p:sldId id="483" r:id="rId74"/>
    <p:sldId id="485" r:id="rId75"/>
    <p:sldId id="486" r:id="rId76"/>
    <p:sldId id="487" r:id="rId77"/>
    <p:sldId id="488" r:id="rId78"/>
    <p:sldId id="492" r:id="rId79"/>
    <p:sldId id="1535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FFF"/>
    <a:srgbClr val="92C9FF"/>
    <a:srgbClr val="DAFF8F"/>
    <a:srgbClr val="CCFFFF"/>
    <a:srgbClr val="FFFFCC"/>
    <a:srgbClr val="7F7F7F"/>
    <a:srgbClr val="CCC1DA"/>
    <a:srgbClr val="FDEADA"/>
    <a:srgbClr val="F2F2F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 autoAdjust="0"/>
    <p:restoredTop sz="97630" autoAdjust="0"/>
  </p:normalViewPr>
  <p:slideViewPr>
    <p:cSldViewPr>
      <p:cViewPr>
        <p:scale>
          <a:sx n="66" d="100"/>
          <a:sy n="66" d="100"/>
        </p:scale>
        <p:origin x="254" y="60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A777B-5971-487C-8674-87B93550FBC5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6F8E0-F49C-4E93-9A21-7BC557BE61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7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0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55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2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02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B199-17E2-47C3-A789-442EBD6312F3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9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02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F8E0-F49C-4E93-9A21-7BC557BE61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5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8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94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4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7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95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B940A-4B55-4E6A-8F18-E17760013B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2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3119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63848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705028F-7131-FB0E-F166-1DA6025452E4}"/>
              </a:ext>
            </a:extLst>
          </p:cNvPr>
          <p:cNvSpPr txBox="1">
            <a:spLocks/>
          </p:cNvSpPr>
          <p:nvPr userDrawn="1"/>
        </p:nvSpPr>
        <p:spPr>
          <a:xfrm>
            <a:off x="919234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/80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650ED-5D37-DCE0-9FF3-51118D05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C0CDAC-A0F6-2473-E145-30FC64982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 bwMode="auto">
          <a:xfrm>
            <a:off x="-41149" y="-891480"/>
            <a:ext cx="12230363" cy="7749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5">
            <a:extLst>
              <a:ext uri="{FF2B5EF4-FFF2-40B4-BE49-F238E27FC236}">
                <a16:creationId xmlns:a16="http://schemas.microsoft.com/office/drawing/2014/main" id="{6C8C61F7-EAC1-0068-A016-4A66881184B4}"/>
              </a:ext>
            </a:extLst>
          </p:cNvPr>
          <p:cNvSpPr txBox="1"/>
          <p:nvPr/>
        </p:nvSpPr>
        <p:spPr>
          <a:xfrm>
            <a:off x="0" y="4653136"/>
            <a:ext cx="1219200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nsolas" panose="020B0609020204030204" pitchFamily="49" charset="0"/>
                <a:ea typeface="+mj-ea"/>
                <a:cs typeface="+mn-ea"/>
              </a:rPr>
              <a:t>day4 SH-B260104 </a:t>
            </a:r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nsolas" panose="020B0609020204030204" pitchFamily="49" charset="0"/>
                <a:ea typeface="+mj-ea"/>
                <a:cs typeface="+mn-ea"/>
              </a:rPr>
              <a:t>集训</a:t>
            </a:r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nsolas" panose="020B0609020204030204" pitchFamily="49" charset="0"/>
                <a:ea typeface="+mj-ea"/>
                <a:cs typeface="+mn-ea"/>
              </a:rPr>
              <a:t>-</a:t>
            </a:r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nsolas" panose="020B0609020204030204" pitchFamily="49" charset="0"/>
                <a:ea typeface="+mj-ea"/>
                <a:cs typeface="+mn-ea"/>
              </a:rPr>
              <a:t>讲解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99DA6F-3538-408A-46E5-D64CF01522FE}"/>
              </a:ext>
            </a:extLst>
          </p:cNvPr>
          <p:cNvSpPr/>
          <p:nvPr/>
        </p:nvSpPr>
        <p:spPr>
          <a:xfrm>
            <a:off x="657096" y="428715"/>
            <a:ext cx="5400600" cy="25545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CN" sz="1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C++</a:t>
            </a:r>
            <a:endParaRPr lang="zh-CN" altLang="en-US" sz="1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887D4-41B9-7CE2-B449-1030F663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72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3333E450-A92C-48B9-A367-9A676CD74E0E}"/>
              </a:ext>
            </a:extLst>
          </p:cNvPr>
          <p:cNvSpPr txBox="1"/>
          <p:nvPr/>
        </p:nvSpPr>
        <p:spPr>
          <a:xfrm>
            <a:off x="1524000" y="0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前缀和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+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同余系计数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880A73-1743-42EB-917B-CC86108B7C04}"/>
              </a:ext>
            </a:extLst>
          </p:cNvPr>
          <p:cNvSpPr/>
          <p:nvPr/>
        </p:nvSpPr>
        <p:spPr>
          <a:xfrm>
            <a:off x="3359696" y="829509"/>
            <a:ext cx="5330452" cy="15696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600" dirty="0"/>
              <a:t>对于</a:t>
            </a:r>
            <a:r>
              <a:rPr lang="en-US" altLang="zh-CN" sz="1600" dirty="0"/>
              <a:t>10%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m=1</a:t>
            </a:r>
            <a:r>
              <a:rPr lang="zh-CN" altLang="zh-CN" sz="1600" dirty="0"/>
              <a:t>。</a:t>
            </a:r>
          </a:p>
          <a:p>
            <a:r>
              <a:rPr lang="zh-CN" altLang="zh-CN" sz="1600" dirty="0"/>
              <a:t>对于</a:t>
            </a:r>
            <a:r>
              <a:rPr lang="en-US" altLang="zh-CN" sz="1600" dirty="0"/>
              <a:t>20%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m&lt;=2</a:t>
            </a:r>
            <a:r>
              <a:rPr lang="zh-CN" altLang="zh-CN" sz="1600" dirty="0"/>
              <a:t>。</a:t>
            </a:r>
          </a:p>
          <a:p>
            <a:r>
              <a:rPr lang="zh-CN" altLang="zh-CN" sz="1600" dirty="0"/>
              <a:t>对于</a:t>
            </a:r>
            <a:r>
              <a:rPr lang="en-US" altLang="zh-CN" sz="1600" dirty="0"/>
              <a:t>30%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n&lt;=100, 0&lt;=p[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]&lt;=100</a:t>
            </a:r>
            <a:endParaRPr lang="zh-CN" altLang="zh-CN" sz="1600" dirty="0"/>
          </a:p>
          <a:p>
            <a:r>
              <a:rPr lang="zh-CN" altLang="zh-CN" sz="1600" dirty="0"/>
              <a:t>对于</a:t>
            </a:r>
            <a:r>
              <a:rPr lang="en-US" altLang="zh-CN" sz="1600" dirty="0"/>
              <a:t>50%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n&lt;=1000</a:t>
            </a:r>
            <a:r>
              <a:rPr lang="zh-CN" altLang="zh-CN" sz="1600" dirty="0"/>
              <a:t>。</a:t>
            </a:r>
          </a:p>
          <a:p>
            <a:r>
              <a:rPr lang="zh-CN" altLang="zh-CN" sz="1600" dirty="0"/>
              <a:t>对于</a:t>
            </a:r>
            <a:r>
              <a:rPr lang="en-US" altLang="zh-CN" sz="1600" dirty="0"/>
              <a:t>100%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n&lt;=200000, m&lt;=1000000, </a:t>
            </a:r>
            <a:r>
              <a:rPr lang="zh-CN" altLang="zh-CN" sz="1600" dirty="0"/>
              <a:t>保证</a:t>
            </a:r>
            <a:r>
              <a:rPr lang="en-US" altLang="zh-CN" sz="1600" dirty="0"/>
              <a:t>p[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</a:t>
            </a:r>
            <a:r>
              <a:rPr lang="zh-CN" altLang="zh-CN" sz="1600" dirty="0"/>
              <a:t>绝对值均不超过</a:t>
            </a:r>
            <a:r>
              <a:rPr lang="en-US" altLang="zh-CN" sz="1600" dirty="0"/>
              <a:t>10000</a:t>
            </a:r>
            <a:r>
              <a:rPr lang="zh-CN" altLang="zh-CN" sz="1600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EDB94-9E10-473E-BA32-41380B6B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4149080"/>
            <a:ext cx="2931889" cy="1019045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A9A4A3C-D2A1-402C-8AB4-082A266AE258}"/>
              </a:ext>
            </a:extLst>
          </p:cNvPr>
          <p:cNvSpPr txBox="1"/>
          <p:nvPr/>
        </p:nvSpPr>
        <p:spPr>
          <a:xfrm>
            <a:off x="3359696" y="5628381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请设置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N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和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的大小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DD97A6B-25C7-4448-8E8E-21A53202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2828569"/>
            <a:ext cx="3935349" cy="5383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0471EC-F01B-4BFB-B080-F19387A1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7" y="3387849"/>
            <a:ext cx="4283431" cy="4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28DF77-D0C8-49F6-ABE0-EDE48FB8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844825"/>
            <a:ext cx="7380312" cy="3941619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F9928DA-8768-4913-8E1C-6F9D28F88A36}"/>
              </a:ext>
            </a:extLst>
          </p:cNvPr>
          <p:cNvSpPr txBox="1"/>
          <p:nvPr/>
        </p:nvSpPr>
        <p:spPr>
          <a:xfrm>
            <a:off x="4583832" y="453182"/>
            <a:ext cx="2952328" cy="830997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dirty="0">
                <a:latin typeface="Consolas" pitchFamily="49" charset="0"/>
                <a:ea typeface="宋体" pitchFamily="2" charset="-122"/>
                <a:cs typeface="Consolas" pitchFamily="49" charset="0"/>
              </a:rPr>
              <a:t>大小数据分离</a:t>
            </a:r>
            <a:endParaRPr lang="en-US" altLang="zh-CN" dirty="0"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algn="ctr"/>
            <a:r>
              <a:rPr lang="zh-CN" altLang="en-US" dirty="0">
                <a:latin typeface="Consolas" pitchFamily="49" charset="0"/>
                <a:ea typeface="宋体" pitchFamily="2" charset="-122"/>
                <a:cs typeface="Consolas" pitchFamily="49" charset="0"/>
              </a:rPr>
              <a:t>确保部分分</a:t>
            </a:r>
          </a:p>
        </p:txBody>
      </p:sp>
    </p:spTree>
    <p:extLst>
      <p:ext uri="{BB962C8B-B14F-4D97-AF65-F5344CB8AC3E}">
        <p14:creationId xmlns:p14="http://schemas.microsoft.com/office/powerpoint/2010/main" val="160106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976-E7D6-8426-B05A-DB40C48F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AF0DB1-FA76-B53F-770F-A54555503574}"/>
              </a:ext>
            </a:extLst>
          </p:cNvPr>
          <p:cNvSpPr txBox="1"/>
          <p:nvPr/>
        </p:nvSpPr>
        <p:spPr>
          <a:xfrm>
            <a:off x="-210616" y="2636912"/>
            <a:ext cx="12613232" cy="1015659"/>
          </a:xfrm>
          <a:prstGeom prst="rect">
            <a:avLst/>
          </a:prstGeom>
          <a:solidFill>
            <a:srgbClr val="F2F2F2"/>
          </a:solidFill>
          <a:ln w="12700">
            <a:solidFill>
              <a:srgbClr val="4A452A"/>
            </a:solidFill>
          </a:ln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914367">
              <a:defRPr sz="3937">
                <a:latin typeface="Calibri"/>
                <a:ea typeface="Calibri"/>
                <a:cs typeface="Calibri"/>
              </a:defRPr>
            </a:lvl1pPr>
          </a:lstStyle>
          <a:p>
            <a:pPr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6000"/>
              <a:t>T2 </a:t>
            </a:r>
            <a:r>
              <a:rPr lang="zh-CN" altLang="en-US" sz="6000"/>
              <a:t>学术圈</a:t>
            </a:r>
            <a:r>
              <a:rPr lang="en-US" altLang="zh-CN" sz="6000"/>
              <a:t>2  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79162-2E5E-2A96-CC9E-D0A2FD5748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08663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61424" y="779639"/>
            <a:ext cx="53304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请同学写出题目大意</a:t>
            </a:r>
            <a:endParaRPr lang="en-US" altLang="zh-CN" sz="24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已知什么求什么</a:t>
            </a:r>
          </a:p>
        </p:txBody>
      </p:sp>
      <p:sp>
        <p:nvSpPr>
          <p:cNvPr id="7" name="矩形 6"/>
          <p:cNvSpPr/>
          <p:nvPr/>
        </p:nvSpPr>
        <p:spPr>
          <a:xfrm>
            <a:off x="3361424" y="1737617"/>
            <a:ext cx="533045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anose="020B0609020204030204" pitchFamily="49" charset="0"/>
              </a:rPr>
              <a:t>给出</a:t>
            </a:r>
            <a:r>
              <a:rPr lang="en-US" altLang="zh-CN" sz="2400" dirty="0">
                <a:latin typeface="Consolas" panose="020B0609020204030204" pitchFamily="49" charset="0"/>
              </a:rPr>
              <a:t>k</a:t>
            </a:r>
            <a:r>
              <a:rPr lang="zh-CN" altLang="en-US" sz="2400" dirty="0">
                <a:latin typeface="Consolas" panose="020B0609020204030204" pitchFamily="49" charset="0"/>
              </a:rPr>
              <a:t>个长度为</a:t>
            </a:r>
            <a:r>
              <a:rPr lang="en-US" altLang="zh-CN" sz="2400" dirty="0">
                <a:latin typeface="Consolas" panose="020B0609020204030204" pitchFamily="49" charset="0"/>
              </a:rPr>
              <a:t>n</a:t>
            </a:r>
            <a:r>
              <a:rPr lang="zh-CN" altLang="en-US" sz="2400" dirty="0">
                <a:latin typeface="Consolas" panose="020B0609020204030204" pitchFamily="49" charset="0"/>
              </a:rPr>
              <a:t>的人名序列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2400" dirty="0">
                <a:latin typeface="Consolas" panose="020B0609020204030204" pitchFamily="49" charset="0"/>
              </a:rPr>
              <a:t>每个序列中人名按贡献量降序排列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2400" dirty="0">
                <a:latin typeface="Consolas" panose="020B0609020204030204" pitchFamily="49" charset="0"/>
              </a:rPr>
              <a:t>贡献相同则按字典序排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2400" dirty="0">
                <a:latin typeface="Consolas" panose="020B0609020204030204" pitchFamily="49" charset="0"/>
              </a:rPr>
              <a:t>更资深者不会比资历浅者贡献更多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2400" dirty="0">
                <a:latin typeface="Consolas" panose="020B0609020204030204" pitchFamily="49" charset="0"/>
              </a:rPr>
              <a:t>求</a:t>
            </a:r>
            <a:r>
              <a:rPr lang="en-US" altLang="zh-CN" sz="2400" dirty="0">
                <a:latin typeface="Consolas" panose="020B0609020204030204" pitchFamily="49" charset="0"/>
              </a:rPr>
              <a:t>n</a:t>
            </a:r>
            <a:r>
              <a:rPr lang="zh-CN" altLang="en-US" sz="2400" dirty="0">
                <a:latin typeface="Consolas" panose="020B0609020204030204" pitchFamily="49" charset="0"/>
              </a:rPr>
              <a:t>人的资历关系矩阵</a:t>
            </a:r>
            <a:endParaRPr lang="en-US" altLang="zh-CN" sz="2400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A62CC6-CCD8-4C1C-8065-124687A170F0}"/>
              </a:ext>
            </a:extLst>
          </p:cNvPr>
          <p:cNvSpPr/>
          <p:nvPr/>
        </p:nvSpPr>
        <p:spPr>
          <a:xfrm>
            <a:off x="3361424" y="5195818"/>
            <a:ext cx="5330452" cy="9273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Consolas" panose="020B0609020204030204" pitchFamily="49" charset="0"/>
              </a:rPr>
              <a:t>【数据规模与约定】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1≤N,K≤100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40433F-954B-4140-A4F0-0AABA2561B0A}"/>
              </a:ext>
            </a:extLst>
          </p:cNvPr>
          <p:cNvSpPr/>
          <p:nvPr/>
        </p:nvSpPr>
        <p:spPr>
          <a:xfrm>
            <a:off x="3361424" y="4189993"/>
            <a:ext cx="53304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请同学阅读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[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数据规模和约定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]</a:t>
            </a:r>
          </a:p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识别部分得分点</a:t>
            </a:r>
          </a:p>
        </p:txBody>
      </p:sp>
    </p:spTree>
    <p:extLst>
      <p:ext uri="{BB962C8B-B14F-4D97-AF65-F5344CB8AC3E}">
        <p14:creationId xmlns:p14="http://schemas.microsoft.com/office/powerpoint/2010/main" val="14818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2751352-4002-4E97-855F-C5899C7F81C1}"/>
              </a:ext>
            </a:extLst>
          </p:cNvPr>
          <p:cNvSpPr/>
          <p:nvPr/>
        </p:nvSpPr>
        <p:spPr>
          <a:xfrm>
            <a:off x="2963654" y="815675"/>
            <a:ext cx="2376264" cy="15970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/>
              <a:t>输入样例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1 3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dean elsie </a:t>
            </a:r>
            <a:r>
              <a:rPr lang="en-US" altLang="zh-CN" kern="10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mildred</a:t>
            </a:r>
            <a:endParaRPr lang="en-US" altLang="zh-CN" kern="100" dirty="0"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kern="100" dirty="0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elsie </a:t>
            </a:r>
            <a:r>
              <a:rPr lang="en-US" altLang="zh-CN" b="1" kern="100" dirty="0" err="1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mildred</a:t>
            </a:r>
            <a:r>
              <a:rPr lang="en-US" altLang="zh-CN" b="1" kern="100" dirty="0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dean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0FAE9E-BE84-E3BF-A805-7A4DF63BEADA}"/>
              </a:ext>
            </a:extLst>
          </p:cNvPr>
          <p:cNvSpPr/>
          <p:nvPr/>
        </p:nvSpPr>
        <p:spPr>
          <a:xfrm>
            <a:off x="6600056" y="830069"/>
            <a:ext cx="2376264" cy="15970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/>
              <a:t>输出样例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B11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0B?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0?B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39182C-DD44-46FE-A3BB-A009AC25F9DE}"/>
              </a:ext>
            </a:extLst>
          </p:cNvPr>
          <p:cNvSpPr/>
          <p:nvPr/>
        </p:nvSpPr>
        <p:spPr>
          <a:xfrm>
            <a:off x="1793764" y="2708920"/>
            <a:ext cx="9270788" cy="881139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、单独</a:t>
            </a:r>
            <a:r>
              <a:rPr lang="zh-CN" altLang="en-US" dirty="0"/>
              <a:t>一份论文 </a:t>
            </a:r>
            <a:r>
              <a:rPr lang="en-US" altLang="zh-CN" dirty="0" err="1"/>
              <a:t>elsie</a:t>
            </a:r>
            <a:r>
              <a:rPr lang="en-US" altLang="zh-CN" dirty="0"/>
              <a:t>-</a:t>
            </a:r>
            <a:r>
              <a:rPr lang="en-US" altLang="zh-CN" dirty="0" err="1"/>
              <a:t>mildred</a:t>
            </a:r>
            <a:r>
              <a:rPr lang="en-US" altLang="zh-CN" dirty="0"/>
              <a:t>-dean </a:t>
            </a:r>
            <a:r>
              <a:rPr lang="zh-CN" altLang="en-US" dirty="0"/>
              <a:t>并不能提供足够信息判断 </a:t>
            </a:r>
            <a:r>
              <a:rPr lang="en-US" altLang="zh-CN" dirty="0"/>
              <a:t>Elsie </a:t>
            </a:r>
            <a:r>
              <a:rPr lang="zh-CN" altLang="en-US" dirty="0"/>
              <a:t>比 </a:t>
            </a:r>
            <a:r>
              <a:rPr lang="en-US" altLang="zh-CN" dirty="0"/>
              <a:t>Mildred </a:t>
            </a:r>
            <a:r>
              <a:rPr lang="zh-CN" altLang="en-US" dirty="0"/>
              <a:t>资历更深或更浅，因为有可能两人贡献相等，只是按字典序排</a:t>
            </a:r>
            <a:r>
              <a:rPr lang="zh-CN" altLang="en-US"/>
              <a:t>了先后。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AA2D33-152C-424F-8481-D671ECB2F2A2}"/>
              </a:ext>
            </a:extLst>
          </p:cNvPr>
          <p:cNvSpPr/>
          <p:nvPr/>
        </p:nvSpPr>
        <p:spPr>
          <a:xfrm>
            <a:off x="1793764" y="5501901"/>
            <a:ext cx="9270788" cy="465640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资历</a:t>
            </a:r>
            <a:r>
              <a:rPr lang="zh-CN" altLang="en-US" dirty="0"/>
              <a:t>排序</a:t>
            </a:r>
            <a:r>
              <a:rPr lang="zh-CN" altLang="en-US" spc="300" dirty="0"/>
              <a:t>为 </a:t>
            </a:r>
            <a:r>
              <a:rPr lang="en-US" altLang="zh-CN" spc="300" dirty="0"/>
              <a:t>Elsie&lt;Mildred&lt;Dean </a:t>
            </a:r>
            <a:r>
              <a:rPr lang="zh-CN" altLang="en-US" spc="300" dirty="0"/>
              <a:t>和 </a:t>
            </a:r>
            <a:r>
              <a:rPr lang="en-US" altLang="zh-CN" spc="300" dirty="0"/>
              <a:t>Mildred&lt;Elsie&lt;Dean </a:t>
            </a:r>
            <a:r>
              <a:rPr lang="zh-CN" altLang="en-US" dirty="0"/>
              <a:t>均是可能的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47D231-BDE4-411B-B6B7-26E3DEECE42C}"/>
              </a:ext>
            </a:extLst>
          </p:cNvPr>
          <p:cNvSpPr/>
          <p:nvPr/>
        </p:nvSpPr>
        <p:spPr>
          <a:xfrm>
            <a:off x="1793764" y="3899370"/>
            <a:ext cx="9270788" cy="1296637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 b="1" kern="100">
                <a:solidFill>
                  <a:schemeClr val="accent4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elsie mildred dean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我们</a:t>
            </a:r>
            <a:r>
              <a:rPr lang="zh-CN" altLang="en-US" dirty="0"/>
              <a:t>可以推断出 </a:t>
            </a:r>
            <a:r>
              <a:rPr lang="en-US" altLang="zh-CN" dirty="0"/>
              <a:t>Dean </a:t>
            </a:r>
            <a:r>
              <a:rPr lang="zh-CN" altLang="en-US" dirty="0"/>
              <a:t>一定比这两名研究员资历更深，因为如果</a:t>
            </a:r>
            <a:r>
              <a:rPr lang="en-US" altLang="zh-CN" dirty="0"/>
              <a:t>Dean</a:t>
            </a:r>
            <a:r>
              <a:rPr lang="zh-CN" altLang="en-US" dirty="0"/>
              <a:t>跟前两人贡献</a:t>
            </a:r>
            <a:r>
              <a:rPr lang="zh-CN" altLang="en-US"/>
              <a:t>相等，按字典序他不应该排在最后一位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5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2751352-4002-4E97-855F-C5899C7F81C1}"/>
              </a:ext>
            </a:extLst>
          </p:cNvPr>
          <p:cNvSpPr/>
          <p:nvPr/>
        </p:nvSpPr>
        <p:spPr>
          <a:xfrm>
            <a:off x="2999656" y="1105159"/>
            <a:ext cx="2376264" cy="20125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/>
              <a:t>输入样例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2 3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elsie </a:t>
            </a:r>
            <a:r>
              <a:rPr lang="en-US" altLang="zh-CN" kern="10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mildred</a:t>
            </a: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dean</a:t>
            </a:r>
          </a:p>
          <a:p>
            <a:pPr algn="just">
              <a:lnSpc>
                <a:spcPct val="150000"/>
              </a:lnSpc>
            </a:pPr>
            <a:r>
              <a:rPr lang="en-US" altLang="zh-CN" b="1" kern="100" dirty="0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elsie </a:t>
            </a:r>
            <a:r>
              <a:rPr lang="en-US" altLang="zh-CN" b="1" kern="100" dirty="0" err="1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mildred</a:t>
            </a:r>
            <a:r>
              <a:rPr lang="en-US" altLang="zh-CN" b="1" kern="100" dirty="0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dean</a:t>
            </a:r>
          </a:p>
          <a:p>
            <a:pPr algn="just">
              <a:lnSpc>
                <a:spcPct val="150000"/>
              </a:lnSpc>
            </a:pPr>
            <a:r>
              <a:rPr lang="en-US" altLang="zh-CN" b="1" kern="100" dirty="0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elsie dean </a:t>
            </a:r>
            <a:r>
              <a:rPr lang="en-US" altLang="zh-CN" b="1" kern="100" dirty="0" err="1">
                <a:solidFill>
                  <a:schemeClr val="accent4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mildred</a:t>
            </a:r>
            <a:endParaRPr lang="en-US" altLang="zh-CN" b="1" kern="100" dirty="0">
              <a:solidFill>
                <a:schemeClr val="accent4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0FAE9E-BE84-E3BF-A805-7A4DF63BEADA}"/>
              </a:ext>
            </a:extLst>
          </p:cNvPr>
          <p:cNvSpPr/>
          <p:nvPr/>
        </p:nvSpPr>
        <p:spPr>
          <a:xfrm>
            <a:off x="6636058" y="1119552"/>
            <a:ext cx="2376264" cy="15970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/>
              <a:t>输出样例</a:t>
            </a:r>
            <a:endParaRPr lang="en-US" altLang="zh-CN" sz="2100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B00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1B0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11B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39182C-DD44-46FE-A3BB-A009AC25F9DE}"/>
              </a:ext>
            </a:extLst>
          </p:cNvPr>
          <p:cNvSpPr/>
          <p:nvPr/>
        </p:nvSpPr>
        <p:spPr>
          <a:xfrm>
            <a:off x="1991544" y="3429000"/>
            <a:ext cx="8208912" cy="2862322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唯一能与两篇论文相一致的资历排序为 </a:t>
            </a:r>
            <a:r>
              <a:rPr lang="en-US" altLang="zh-CN" dirty="0"/>
              <a:t>Elsie&lt;Mildred&lt;Dean</a:t>
            </a:r>
          </a:p>
          <a:p>
            <a:pPr algn="ctr"/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基于第一篇论文，</a:t>
            </a:r>
            <a:r>
              <a:rPr lang="en-US" altLang="zh-CN" b="1" dirty="0"/>
              <a:t>Dean</a:t>
            </a:r>
            <a:r>
              <a:rPr lang="zh-CN" altLang="en-US" b="1" dirty="0"/>
              <a:t>一定比前两人资深</a:t>
            </a:r>
            <a:r>
              <a:rPr lang="zh-CN" altLang="en-US" sz="1400" dirty="0"/>
              <a:t>（</a:t>
            </a:r>
            <a:r>
              <a:rPr lang="en-US" altLang="zh-CN" sz="1400" dirty="0"/>
              <a:t>Dean</a:t>
            </a:r>
            <a:r>
              <a:rPr lang="zh-CN" altLang="en-US" sz="1400" dirty="0"/>
              <a:t>的贡献最少</a:t>
            </a:r>
            <a:r>
              <a:rPr lang="zh-CN" altLang="en-US" sz="1400"/>
              <a:t>）</a:t>
            </a:r>
            <a:r>
              <a:rPr lang="zh-CN" altLang="en-US"/>
              <a:t>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第二</a:t>
            </a:r>
            <a:r>
              <a:rPr lang="zh-CN" altLang="en-US" dirty="0"/>
              <a:t>篇论文，注意到</a:t>
            </a:r>
            <a:r>
              <a:rPr lang="en-US" altLang="zh-CN" dirty="0"/>
              <a:t>Dean</a:t>
            </a:r>
            <a:r>
              <a:rPr lang="zh-CN" altLang="en-US" dirty="0"/>
              <a:t>在</a:t>
            </a:r>
            <a:r>
              <a:rPr lang="en-US" altLang="zh-CN" dirty="0"/>
              <a:t>Mildred</a:t>
            </a:r>
            <a:r>
              <a:rPr lang="zh-CN" altLang="en-US" dirty="0"/>
              <a:t>之前，只可能两人贡献一致</a:t>
            </a:r>
            <a:r>
              <a:rPr lang="zh-CN" altLang="en-US" sz="1400" dirty="0"/>
              <a:t>（然后按字典序排）</a:t>
            </a:r>
            <a:r>
              <a:rPr lang="zh-CN" altLang="en-US" dirty="0"/>
              <a:t>；而同时，</a:t>
            </a:r>
            <a:r>
              <a:rPr lang="en-US" altLang="zh-CN" dirty="0"/>
              <a:t>Dean</a:t>
            </a:r>
            <a:r>
              <a:rPr lang="zh-CN" altLang="en-US" dirty="0"/>
              <a:t>不可能和</a:t>
            </a:r>
            <a:r>
              <a:rPr lang="en-US" altLang="zh-CN" dirty="0"/>
              <a:t>Elsie</a:t>
            </a:r>
            <a:r>
              <a:rPr lang="zh-CN" altLang="en-US" dirty="0"/>
              <a:t>贡献一致，否则</a:t>
            </a:r>
            <a:r>
              <a:rPr lang="en-US" altLang="zh-CN" dirty="0"/>
              <a:t>Dean</a:t>
            </a:r>
            <a:r>
              <a:rPr lang="zh-CN" altLang="en-US" dirty="0"/>
              <a:t>就应该按字典序排名第一。因此贡献量</a:t>
            </a:r>
            <a:r>
              <a:rPr lang="en-US" altLang="zh-CN" dirty="0"/>
              <a:t>Elsie&gt;Dean=Mildred</a:t>
            </a:r>
            <a:r>
              <a:rPr lang="zh-CN" altLang="en-US" dirty="0"/>
              <a:t>，</a:t>
            </a:r>
            <a:r>
              <a:rPr lang="zh-CN" altLang="en-US" b="1" dirty="0"/>
              <a:t>从而</a:t>
            </a:r>
            <a:r>
              <a:rPr lang="en-US" altLang="zh-CN" b="1" dirty="0"/>
              <a:t>Elsie</a:t>
            </a:r>
            <a:r>
              <a:rPr lang="zh-CN" altLang="en-US" b="1" dirty="0"/>
              <a:t>资历最浅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由此，可以推断出 </a:t>
            </a:r>
            <a:r>
              <a:rPr lang="en-US" altLang="zh-CN" dirty="0"/>
              <a:t>Mildred </a:t>
            </a:r>
            <a:r>
              <a:rPr lang="zh-CN" altLang="en-US" dirty="0"/>
              <a:t>比 </a:t>
            </a:r>
            <a:r>
              <a:rPr lang="en-US" altLang="zh-CN" dirty="0"/>
              <a:t>Elsie </a:t>
            </a:r>
            <a:r>
              <a:rPr lang="zh-CN" altLang="en-US" dirty="0"/>
              <a:t>的资历更深</a:t>
            </a:r>
          </a:p>
        </p:txBody>
      </p:sp>
    </p:spTree>
    <p:extLst>
      <p:ext uri="{BB962C8B-B14F-4D97-AF65-F5344CB8AC3E}">
        <p14:creationId xmlns:p14="http://schemas.microsoft.com/office/powerpoint/2010/main" val="9711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4E4BD612-B6EB-4F2D-819F-ACD48D10FBAA}"/>
              </a:ext>
            </a:extLst>
          </p:cNvPr>
          <p:cNvSpPr/>
          <p:nvPr/>
        </p:nvSpPr>
        <p:spPr>
          <a:xfrm>
            <a:off x="3505980" y="1148832"/>
            <a:ext cx="53304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Consolas" panose="020B0609020204030204" pitchFamily="49" charset="0"/>
                <a:cs typeface="Consolas" pitchFamily="49" charset="0"/>
              </a:rPr>
              <a:t>算法思路</a:t>
            </a:r>
            <a:endParaRPr lang="zh-CN" altLang="zh-CN" sz="4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B5859DB-67E4-4EFC-B02F-38DF9C75CD0E}"/>
              </a:ext>
            </a:extLst>
          </p:cNvPr>
          <p:cNvSpPr/>
          <p:nvPr/>
        </p:nvSpPr>
        <p:spPr>
          <a:xfrm>
            <a:off x="3503712" y="2267139"/>
            <a:ext cx="5330452" cy="234666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扫描每个“贡献不增”序列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若发现</a:t>
            </a:r>
            <a:r>
              <a:rPr lang="en-US" altLang="zh-CN" sz="2000" dirty="0">
                <a:latin typeface="Consolas" panose="020B0609020204030204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</a:rPr>
              <a:t>号比</a:t>
            </a:r>
            <a:r>
              <a:rPr lang="en-US" altLang="zh-CN" sz="2000" dirty="0">
                <a:latin typeface="Consolas" panose="020B0609020204030204" pitchFamily="49" charset="0"/>
              </a:rPr>
              <a:t>i-1</a:t>
            </a:r>
            <a:r>
              <a:rPr lang="zh-CN" altLang="en-US" sz="2000" dirty="0">
                <a:latin typeface="Consolas" panose="020B0609020204030204" pitchFamily="49" charset="0"/>
              </a:rPr>
              <a:t>号字典序小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</a:rPr>
              <a:t>只可能比</a:t>
            </a:r>
            <a:r>
              <a:rPr lang="en-US" altLang="zh-CN" sz="2000" dirty="0">
                <a:latin typeface="Consolas" panose="020B0609020204030204" pitchFamily="49" charset="0"/>
              </a:rPr>
              <a:t>i-1</a:t>
            </a:r>
            <a:r>
              <a:rPr lang="zh-CN" altLang="en-US" sz="2000" dirty="0">
                <a:latin typeface="Consolas" panose="020B0609020204030204" pitchFamily="49" charset="0"/>
              </a:rPr>
              <a:t>贡献严格小、更资深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更新</a:t>
            </a:r>
            <a:r>
              <a:rPr lang="en-US" altLang="zh-CN" sz="2000" dirty="0">
                <a:latin typeface="Consolas" panose="020B0609020204030204" pitchFamily="49" charset="0"/>
              </a:rPr>
              <a:t>pos: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记录最后一个明确比前序资深的位置</a:t>
            </a:r>
            <a:endParaRPr lang="en-US" altLang="zh-CN" sz="24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D1E68D-5687-2348-822B-3B1324BB9545}"/>
              </a:ext>
            </a:extLst>
          </p:cNvPr>
          <p:cNvSpPr/>
          <p:nvPr/>
        </p:nvSpPr>
        <p:spPr>
          <a:xfrm>
            <a:off x="3503712" y="4941168"/>
            <a:ext cx="5330452" cy="96167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此时</a:t>
            </a:r>
            <a:r>
              <a:rPr lang="en-US" altLang="zh-CN" sz="2000" dirty="0">
                <a:latin typeface="Consolas" panose="020B0609020204030204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</a:rPr>
              <a:t>号明确比</a:t>
            </a:r>
            <a:r>
              <a:rPr lang="en-US" altLang="zh-CN" sz="2000" dirty="0">
                <a:latin typeface="Consolas" panose="020B0609020204030204" pitchFamily="49" charset="0"/>
              </a:rPr>
              <a:t>1</a:t>
            </a:r>
            <a:r>
              <a:rPr lang="zh-CN" altLang="en-US" sz="2000" dirty="0">
                <a:latin typeface="Consolas" panose="020B0609020204030204" pitchFamily="49" charset="0"/>
              </a:rPr>
              <a:t>到</a:t>
            </a:r>
            <a:r>
              <a:rPr lang="en-US" altLang="zh-CN" sz="2000" dirty="0">
                <a:latin typeface="Consolas" panose="020B0609020204030204" pitchFamily="49" charset="0"/>
              </a:rPr>
              <a:t>pos</a:t>
            </a:r>
            <a:r>
              <a:rPr lang="zh-CN" altLang="en-US" sz="2000" dirty="0">
                <a:latin typeface="Consolas" panose="020B0609020204030204" pitchFamily="49" charset="0"/>
              </a:rPr>
              <a:t>号资深：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通过遍历</a:t>
            </a:r>
            <a:r>
              <a:rPr lang="en-US" altLang="zh-CN" sz="2000" dirty="0">
                <a:latin typeface="Consolas" panose="020B0609020204030204" pitchFamily="49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</a:rPr>
              <a:t>标记矩阵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BD23A86E-1E56-23FF-4335-7696F7C15741}"/>
              </a:ext>
            </a:extLst>
          </p:cNvPr>
          <p:cNvSpPr/>
          <p:nvPr/>
        </p:nvSpPr>
        <p:spPr>
          <a:xfrm>
            <a:off x="2130842" y="476672"/>
            <a:ext cx="24529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准备工作</a:t>
            </a:r>
            <a:endParaRPr lang="zh-CN" altLang="zh-CN" sz="28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6EFE84-CC38-847B-B1ED-A373276F1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1196754"/>
            <a:ext cx="4680520" cy="1131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A5316E-31E9-0EE9-BCF4-C172F881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43" y="3645024"/>
            <a:ext cx="6020745" cy="2088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6F30DB-49CD-2DBC-BB91-19EDCEC75F6E}"/>
              </a:ext>
            </a:extLst>
          </p:cNvPr>
          <p:cNvSpPr/>
          <p:nvPr/>
        </p:nvSpPr>
        <p:spPr>
          <a:xfrm>
            <a:off x="2130842" y="2812866"/>
            <a:ext cx="24529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输入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初始化</a:t>
            </a:r>
            <a:endParaRPr lang="zh-CN" altLang="zh-CN" sz="2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928523-C212-3CFE-2777-5DD09341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1145430"/>
            <a:ext cx="8429625" cy="34480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D23A86E-1E56-23FF-4335-7696F7C15741}"/>
              </a:ext>
            </a:extLst>
          </p:cNvPr>
          <p:cNvSpPr/>
          <p:nvPr/>
        </p:nvSpPr>
        <p:spPr>
          <a:xfrm>
            <a:off x="1991544" y="5050851"/>
            <a:ext cx="403244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若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号比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i-1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号字典序小</a:t>
            </a:r>
            <a:endParaRPr lang="en-US" altLang="zh-CN" sz="2000" dirty="0">
              <a:latin typeface="Consolas" panose="020B0609020204030204" pitchFamily="49" charset="0"/>
              <a:cs typeface="Consolas" pitchFamily="49" charset="0"/>
            </a:endParaRPr>
          </a:p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说明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只可能比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i-1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贡献小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更资深 </a:t>
            </a:r>
            <a:endParaRPr lang="en-US" altLang="zh-CN" sz="2000" dirty="0">
              <a:latin typeface="Consolas" panose="020B0609020204030204" pitchFamily="49" charset="0"/>
              <a:cs typeface="Consolas" pitchFamily="49" charset="0"/>
            </a:endParaRPr>
          </a:p>
          <a:p>
            <a:pPr algn="ctr"/>
            <a:r>
              <a:rPr lang="zh-CN" altLang="en-US" sz="2000" dirty="0">
                <a:latin typeface="Consolas" panose="020B0609020204030204" pitchFamily="49" charset="0"/>
              </a:rPr>
              <a:t>此时更新</a:t>
            </a:r>
            <a:r>
              <a:rPr lang="en-US" altLang="zh-CN" sz="2000" dirty="0">
                <a:latin typeface="Consolas" panose="020B0609020204030204" pitchFamily="49" charset="0"/>
              </a:rPr>
              <a:t>pos:</a:t>
            </a:r>
            <a:r>
              <a:rPr lang="zh-CN" altLang="en-US" sz="2000" dirty="0">
                <a:latin typeface="Consolas" panose="020B0609020204030204" pitchFamily="49" charset="0"/>
              </a:rPr>
              <a:t>记录最后一个明确比前序资深的位置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D93DB7-A496-2560-B9A4-38809399208B}"/>
              </a:ext>
            </a:extLst>
          </p:cNvPr>
          <p:cNvSpPr/>
          <p:nvPr/>
        </p:nvSpPr>
        <p:spPr>
          <a:xfrm>
            <a:off x="6240016" y="5050850"/>
            <a:ext cx="403244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贡献序列是不增的</a:t>
            </a:r>
            <a:endParaRPr lang="en-US" altLang="zh-CN" sz="2000" dirty="0">
              <a:latin typeface="Consolas" panose="020B0609020204030204" pitchFamily="49" charset="0"/>
              <a:cs typeface="Consolas" pitchFamily="49" charset="0"/>
            </a:endParaRPr>
          </a:p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那么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相比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pos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及前序点</a:t>
            </a:r>
            <a:endParaRPr lang="en-US" altLang="zh-CN" sz="2000" dirty="0">
              <a:latin typeface="Consolas" panose="020B0609020204030204" pitchFamily="49" charset="0"/>
              <a:cs typeface="Consolas" pitchFamily="49" charset="0"/>
            </a:endParaRPr>
          </a:p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也一定贡献小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更资深</a:t>
            </a:r>
            <a:endParaRPr lang="en-US" altLang="zh-CN" sz="2000" dirty="0">
              <a:latin typeface="Consolas" panose="020B0609020204030204" pitchFamily="49" charset="0"/>
              <a:cs typeface="Consolas" pitchFamily="49" charset="0"/>
            </a:endParaRPr>
          </a:p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通过</a:t>
            </a:r>
            <a:r>
              <a:rPr lang="en-US" altLang="zh-CN" sz="2000" dirty="0">
                <a:latin typeface="Consolas" panose="020B0609020204030204" pitchFamily="49" charset="0"/>
                <a:cs typeface="Consolas" pitchFamily="49" charset="0"/>
              </a:rPr>
              <a:t>map</a:t>
            </a:r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更新资历矩阵 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3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4D3BC0-40CD-9E35-7340-FA673649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610798"/>
            <a:ext cx="7535848" cy="36184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1E893-0073-1E13-578D-2D4B09DAC428}"/>
              </a:ext>
            </a:extLst>
          </p:cNvPr>
          <p:cNvSpPr/>
          <p:nvPr/>
        </p:nvSpPr>
        <p:spPr>
          <a:xfrm>
            <a:off x="1847528" y="620688"/>
            <a:ext cx="24529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  <a:cs typeface="Consolas" pitchFamily="49" charset="0"/>
              </a:rPr>
              <a:t>输出</a:t>
            </a:r>
            <a:endParaRPr lang="zh-CN" altLang="zh-CN" sz="2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0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976-E7D6-8426-B05A-DB40C48F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AF0DB1-FA76-B53F-770F-A54555503574}"/>
              </a:ext>
            </a:extLst>
          </p:cNvPr>
          <p:cNvSpPr txBox="1"/>
          <p:nvPr/>
        </p:nvSpPr>
        <p:spPr>
          <a:xfrm>
            <a:off x="-210616" y="2636912"/>
            <a:ext cx="12613232" cy="1015659"/>
          </a:xfrm>
          <a:prstGeom prst="rect">
            <a:avLst/>
          </a:prstGeom>
          <a:solidFill>
            <a:srgbClr val="F2F2F2"/>
          </a:solidFill>
          <a:ln w="12700">
            <a:solidFill>
              <a:srgbClr val="4A452A"/>
            </a:solidFill>
          </a:ln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914367">
              <a:defRPr sz="3937">
                <a:latin typeface="Calibri"/>
                <a:ea typeface="Calibri"/>
                <a:cs typeface="Calibri"/>
              </a:defRPr>
            </a:lvl1pPr>
          </a:lstStyle>
          <a:p>
            <a:pPr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6000"/>
              <a:t>T1 </a:t>
            </a:r>
            <a:r>
              <a:rPr lang="zh-CN" altLang="en-US" sz="6000"/>
              <a:t>费用平摊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79162-2E5E-2A96-CC9E-D0A2FD5748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28005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976-E7D6-8426-B05A-DB40C48F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AF0DB1-FA76-B53F-770F-A54555503574}"/>
              </a:ext>
            </a:extLst>
          </p:cNvPr>
          <p:cNvSpPr txBox="1"/>
          <p:nvPr/>
        </p:nvSpPr>
        <p:spPr>
          <a:xfrm>
            <a:off x="-210616" y="2636912"/>
            <a:ext cx="12613232" cy="1015659"/>
          </a:xfrm>
          <a:prstGeom prst="rect">
            <a:avLst/>
          </a:prstGeom>
          <a:solidFill>
            <a:srgbClr val="F2F2F2"/>
          </a:solidFill>
          <a:ln w="12700">
            <a:solidFill>
              <a:srgbClr val="4A452A"/>
            </a:solidFill>
          </a:ln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914367">
              <a:defRPr sz="3937">
                <a:latin typeface="Calibri"/>
                <a:ea typeface="Calibri"/>
                <a:cs typeface="Calibri"/>
              </a:defRPr>
            </a:lvl1pPr>
          </a:lstStyle>
          <a:p>
            <a:pPr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6000"/>
              <a:t>T3 </a:t>
            </a:r>
            <a:r>
              <a:rPr lang="zh-CN" altLang="en-US" sz="6000"/>
              <a:t>文武双缺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79162-2E5E-2A96-CC9E-D0A2FD5748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811880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E93DC1-6795-51C6-F71B-FA198D6FEF4F}"/>
              </a:ext>
            </a:extLst>
          </p:cNvPr>
          <p:cNvSpPr/>
          <p:nvPr/>
        </p:nvSpPr>
        <p:spPr>
          <a:xfrm>
            <a:off x="1704907" y="2780928"/>
            <a:ext cx="8928062" cy="169802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n</a:t>
            </a:r>
            <a:r>
              <a:rPr lang="zh-CN" altLang="en-US" sz="2400" dirty="0"/>
              <a:t>个元素的集合，每个元素两个属性</a:t>
            </a:r>
            <a:r>
              <a:rPr lang="en-US" altLang="zh-CN" sz="2400" dirty="0"/>
              <a:t>(a[i],b[i</a:t>
            </a:r>
            <a:r>
              <a:rPr lang="en-US" altLang="zh-CN" sz="2400"/>
              <a:t>]) </a:t>
            </a:r>
          </a:p>
          <a:p>
            <a:pPr algn="just">
              <a:lnSpc>
                <a:spcPct val="150000"/>
              </a:lnSpc>
            </a:pPr>
            <a:r>
              <a:rPr lang="zh-CN" altLang="en-US" sz="2400"/>
              <a:t>划分</a:t>
            </a:r>
            <a:r>
              <a:rPr lang="zh-CN" altLang="en-US" sz="2400" dirty="0"/>
              <a:t>为两个部分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/>
              <a:t>B</a:t>
            </a:r>
            <a:r>
              <a:rPr lang="zh-CN" altLang="en-US" sz="2400"/>
              <a:t>，</a:t>
            </a:r>
            <a:endParaRPr lang="en-US" altLang="zh-CN" sz="2400"/>
          </a:p>
          <a:p>
            <a:pPr algn="just">
              <a:lnSpc>
                <a:spcPct val="150000"/>
              </a:lnSpc>
            </a:pPr>
            <a:r>
              <a:rPr lang="en-US" altLang="zh-CN" sz="2400"/>
              <a:t>{</a:t>
            </a:r>
            <a:r>
              <a:rPr lang="en-US" altLang="zh-CN" sz="2400" dirty="0"/>
              <a:t>A</a:t>
            </a:r>
            <a:r>
              <a:rPr lang="zh-CN" altLang="en-US" sz="2400" dirty="0"/>
              <a:t>中</a:t>
            </a:r>
            <a:r>
              <a:rPr lang="en-US" altLang="zh-CN" sz="2400" dirty="0"/>
              <a:t>a[i]</a:t>
            </a:r>
            <a:r>
              <a:rPr lang="zh-CN" altLang="en-US" sz="2400" dirty="0"/>
              <a:t>最大值</a:t>
            </a:r>
            <a:r>
              <a:rPr lang="en-US" altLang="zh-CN" sz="2400" dirty="0"/>
              <a:t>+B</a:t>
            </a:r>
            <a:r>
              <a:rPr lang="zh-CN" altLang="en-US" sz="2400" dirty="0"/>
              <a:t>中</a:t>
            </a:r>
            <a:r>
              <a:rPr lang="en-US" altLang="zh-CN" sz="2400" dirty="0"/>
              <a:t>b[i]</a:t>
            </a:r>
            <a:r>
              <a:rPr lang="zh-CN" altLang="en-US" sz="2400" dirty="0"/>
              <a:t>最大值</a:t>
            </a:r>
            <a:r>
              <a:rPr lang="en-US" altLang="zh-CN" sz="2400" dirty="0"/>
              <a:t>} </a:t>
            </a:r>
            <a:r>
              <a:rPr lang="zh-CN" altLang="en-US" sz="2400" dirty="0"/>
              <a:t>最小化。</a:t>
            </a:r>
            <a:endParaRPr lang="zh-C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E42B98-7587-5946-7A1A-6A57626E1BE2}"/>
              </a:ext>
            </a:extLst>
          </p:cNvPr>
          <p:cNvSpPr/>
          <p:nvPr/>
        </p:nvSpPr>
        <p:spPr>
          <a:xfrm>
            <a:off x="3503712" y="980729"/>
            <a:ext cx="5330452" cy="120032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Consolas" pitchFamily="49" charset="0"/>
                <a:cs typeface="Consolas" pitchFamily="49" charset="0"/>
              </a:rPr>
              <a:t>请同学写出题目大意</a:t>
            </a:r>
            <a:endParaRPr lang="en-US" altLang="zh-CN" sz="3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zh-CN" altLang="en-US" sz="3600" dirty="0">
                <a:latin typeface="Consolas" pitchFamily="49" charset="0"/>
                <a:cs typeface="Consolas" pitchFamily="49" charset="0"/>
              </a:rPr>
              <a:t>已知什么求什么</a:t>
            </a:r>
          </a:p>
        </p:txBody>
      </p:sp>
    </p:spTree>
    <p:extLst>
      <p:ext uri="{BB962C8B-B14F-4D97-AF65-F5344CB8AC3E}">
        <p14:creationId xmlns:p14="http://schemas.microsoft.com/office/powerpoint/2010/main" val="22151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C2C360E-F40E-AC1B-02D3-EB8B1F3B285C}"/>
              </a:ext>
            </a:extLst>
          </p:cNvPr>
          <p:cNvSpPr txBox="1"/>
          <p:nvPr/>
        </p:nvSpPr>
        <p:spPr>
          <a:xfrm>
            <a:off x="1487488" y="1972133"/>
            <a:ext cx="928903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latin typeface="Consolas" pitchFamily="49" charset="0"/>
                <a:cs typeface="Consolas" pitchFamily="49" charset="0"/>
              </a:rPr>
              <a:t>请同学设计部分分策略</a:t>
            </a:r>
            <a:endParaRPr lang="zh-CN" altLang="en-US" sz="3200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73811D-E16F-5EAB-1A7C-98F3D8228CC7}"/>
              </a:ext>
            </a:extLst>
          </p:cNvPr>
          <p:cNvGraphicFramePr>
            <a:graphicFrameLocks noGrp="1"/>
          </p:cNvGraphicFramePr>
          <p:nvPr/>
        </p:nvGraphicFramePr>
        <p:xfrm>
          <a:off x="2567608" y="2996952"/>
          <a:ext cx="6768752" cy="1900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895526558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856195874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Consolas" panose="020B0609020204030204" pitchFamily="49" charset="0"/>
                        </a:rPr>
                        <a:t>测试点编号</a:t>
                      </a:r>
                      <a:endParaRPr lang="zh-CN" sz="1800" kern="100" dirty="0"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Consolas" panose="020B0609020204030204" pitchFamily="49" charset="0"/>
                        </a:rPr>
                        <a:t>特殊性质</a:t>
                      </a:r>
                      <a:endParaRPr lang="zh-CN" sz="1800" kern="100" dirty="0"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7235179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800" kern="0" spc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所有</a:t>
                      </a:r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x[i]</a:t>
                      </a:r>
                      <a:r>
                        <a:rPr lang="zh-CN" altLang="en-US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等于</a:t>
                      </a:r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altLang="en-US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，所有</a:t>
                      </a:r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y[i]</a:t>
                      </a:r>
                      <a:r>
                        <a:rPr lang="zh-CN" altLang="en-US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等于</a:t>
                      </a:r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zh-CN" altLang="en-US" sz="1800" kern="0" spc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748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2~5</a:t>
                      </a:r>
                      <a:endParaRPr lang="zh-CN" altLang="en-US" sz="1800" kern="0" spc="100" baseline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n&lt;=20</a:t>
                      </a:r>
                      <a:endParaRPr lang="zh-CN" altLang="en-US" sz="1800" kern="0" spc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445765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6~10</a:t>
                      </a:r>
                      <a:endParaRPr lang="zh-CN" altLang="en-US" sz="1800" kern="0" spc="100" baseline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n&lt;=</a:t>
                      </a:r>
                      <a:r>
                        <a:rPr lang="en-US" altLang="zh-CN" sz="1800" kern="0" spc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  <a:cs typeface="Malgun Gothic Semilight" panose="020B0502040204020203" pitchFamily="34" charset="-122"/>
                        </a:rPr>
                        <a:t>100000</a:t>
                      </a:r>
                      <a:endParaRPr lang="zh-CN" altLang="en-US" sz="1800" kern="0" spc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5889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59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75B03F34-F033-D003-6811-2752F3DBBB56}"/>
              </a:ext>
            </a:extLst>
          </p:cNvPr>
          <p:cNvSpPr txBox="1"/>
          <p:nvPr/>
        </p:nvSpPr>
        <p:spPr>
          <a:xfrm>
            <a:off x="3769724" y="343125"/>
            <a:ext cx="48965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latin typeface="Consolas" pitchFamily="49" charset="0"/>
                <a:cs typeface="Consolas" pitchFamily="49" charset="0"/>
              </a:rPr>
              <a:t>问题分析</a:t>
            </a:r>
            <a:endParaRPr lang="zh-CN" altLang="en-US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BE8183-8505-4883-B74B-F581BAC0DD8D}"/>
              </a:ext>
            </a:extLst>
          </p:cNvPr>
          <p:cNvSpPr txBox="1"/>
          <p:nvPr/>
        </p:nvSpPr>
        <p:spPr>
          <a:xfrm>
            <a:off x="619240" y="928811"/>
            <a:ext cx="489654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/>
              <a:t>x[i]（唱歌难听程度）  y[i]（长跑缓慢程度）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D0DBFB-8918-4CE0-A2C3-41EC82164043}"/>
              </a:ext>
            </a:extLst>
          </p:cNvPr>
          <p:cNvSpPr txBox="1"/>
          <p:nvPr/>
        </p:nvSpPr>
        <p:spPr>
          <a:xfrm>
            <a:off x="619240" y="1445050"/>
            <a:ext cx="1138141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/>
              <a:t> n 个学生分配到合唱团或长跑队，合唱团的难听程度最高分记为 </a:t>
            </a:r>
            <a:r>
              <a:rPr lang="en-US" altLang="zh-CN" sz="2000"/>
              <a:t>X</a:t>
            </a:r>
            <a:r>
              <a:rPr lang="zh-CN" altLang="en-US" sz="2000"/>
              <a:t>，长跑队的缓慢程度最高分记为</a:t>
            </a:r>
            <a:r>
              <a:rPr lang="en-US" altLang="zh-CN" sz="2000"/>
              <a:t>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2E77C6-A15F-4B45-ADA9-EB2B8E75CAC8}"/>
              </a:ext>
            </a:extLst>
          </p:cNvPr>
          <p:cNvSpPr txBox="1"/>
          <p:nvPr/>
        </p:nvSpPr>
        <p:spPr>
          <a:xfrm>
            <a:off x="609136" y="1988840"/>
            <a:ext cx="26785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目标： </a:t>
            </a:r>
            <a:r>
              <a:rPr lang="en-US" altLang="zh-CN" sz="2000">
                <a:solidFill>
                  <a:srgbClr val="FF0000"/>
                </a:solidFill>
              </a:rPr>
              <a:t>X+Y</a:t>
            </a:r>
            <a:r>
              <a:rPr lang="zh-CN" altLang="en-US" sz="2000">
                <a:solidFill>
                  <a:srgbClr val="FF0000"/>
                </a:solidFill>
              </a:rPr>
              <a:t>最小化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7BEC18-C31A-44DF-82F2-EDCA019797C4}"/>
              </a:ext>
            </a:extLst>
          </p:cNvPr>
          <p:cNvSpPr txBox="1"/>
          <p:nvPr/>
        </p:nvSpPr>
        <p:spPr>
          <a:xfrm>
            <a:off x="595780" y="2674729"/>
            <a:ext cx="62203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</a:rPr>
              <a:t>假设分组后，合唱团最大值为 </a:t>
            </a:r>
            <a:r>
              <a:rPr lang="en-US" altLang="zh-CN" sz="2000">
                <a:solidFill>
                  <a:schemeClr val="accent1"/>
                </a:solidFill>
              </a:rPr>
              <a:t>A  </a:t>
            </a:r>
            <a:r>
              <a:rPr lang="zh-CN" altLang="en-US" sz="2000">
                <a:solidFill>
                  <a:schemeClr val="accent1"/>
                </a:solidFill>
              </a:rPr>
              <a:t>长跑队最大值为</a:t>
            </a:r>
            <a:r>
              <a:rPr lang="en-US" altLang="zh-CN" sz="200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B8E123-3F9C-4CF9-BAE6-1B884A219A65}"/>
              </a:ext>
            </a:extLst>
          </p:cNvPr>
          <p:cNvSpPr txBox="1"/>
          <p:nvPr/>
        </p:nvSpPr>
        <p:spPr>
          <a:xfrm>
            <a:off x="595780" y="3228945"/>
            <a:ext cx="550022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</a:rPr>
              <a:t>对于人员的分配要满足</a:t>
            </a:r>
            <a:r>
              <a:rPr lang="zh-CN" altLang="en-US" sz="2000">
                <a:solidFill>
                  <a:srgbClr val="FF0000"/>
                </a:solidFill>
              </a:rPr>
              <a:t>什么条件？</a:t>
            </a:r>
            <a:endParaRPr lang="en-US" altLang="zh-CN" sz="200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BB9250-31A5-41A0-8504-0F0397378591}"/>
              </a:ext>
            </a:extLst>
          </p:cNvPr>
          <p:cNvSpPr txBox="1"/>
          <p:nvPr/>
        </p:nvSpPr>
        <p:spPr>
          <a:xfrm>
            <a:off x="1199456" y="3704353"/>
            <a:ext cx="374441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B050"/>
                </a:solidFill>
              </a:rPr>
              <a:t>所有大于</a:t>
            </a:r>
            <a:r>
              <a:rPr lang="en-US" altLang="zh-CN" sz="2000" b="1">
                <a:solidFill>
                  <a:srgbClr val="FF0000"/>
                </a:solidFill>
              </a:rPr>
              <a:t>A</a:t>
            </a:r>
            <a:r>
              <a:rPr lang="zh-CN" altLang="en-US" sz="2000">
                <a:solidFill>
                  <a:srgbClr val="00B050"/>
                </a:solidFill>
              </a:rPr>
              <a:t>的学生必须在长跑队</a:t>
            </a:r>
            <a:endParaRPr lang="en-US" altLang="zh-CN" sz="2000">
              <a:solidFill>
                <a:srgbClr val="00B05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373BC7-9C16-4EE6-B167-1555DC73FBE6}"/>
              </a:ext>
            </a:extLst>
          </p:cNvPr>
          <p:cNvSpPr txBox="1"/>
          <p:nvPr/>
        </p:nvSpPr>
        <p:spPr>
          <a:xfrm>
            <a:off x="5231904" y="3704353"/>
            <a:ext cx="374441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B050"/>
                </a:solidFill>
              </a:rPr>
              <a:t>所有大于</a:t>
            </a:r>
            <a:r>
              <a:rPr lang="en-US" altLang="zh-CN" sz="2000" b="1">
                <a:solidFill>
                  <a:srgbClr val="FF0000"/>
                </a:solidFill>
              </a:rPr>
              <a:t>B</a:t>
            </a:r>
            <a:r>
              <a:rPr lang="zh-CN" altLang="en-US" sz="2000">
                <a:solidFill>
                  <a:srgbClr val="00B050"/>
                </a:solidFill>
              </a:rPr>
              <a:t>的学生必须在合唱团</a:t>
            </a:r>
            <a:endParaRPr lang="en-US" altLang="zh-CN" sz="2000">
              <a:solidFill>
                <a:srgbClr val="00B05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D75A57-13D4-41C6-BB5F-659DEF652869}"/>
              </a:ext>
            </a:extLst>
          </p:cNvPr>
          <p:cNvSpPr txBox="1"/>
          <p:nvPr/>
        </p:nvSpPr>
        <p:spPr>
          <a:xfrm>
            <a:off x="1197472" y="4365104"/>
            <a:ext cx="612266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如果有一个学生同时满足 大于</a:t>
            </a:r>
            <a:r>
              <a:rPr lang="en-US" altLang="zh-CN" sz="2000">
                <a:solidFill>
                  <a:srgbClr val="FF0000"/>
                </a:solidFill>
              </a:rPr>
              <a:t>A </a:t>
            </a:r>
            <a:r>
              <a:rPr lang="zh-CN" altLang="en-US" sz="2000">
                <a:solidFill>
                  <a:srgbClr val="FF0000"/>
                </a:solidFill>
              </a:rPr>
              <a:t>且 大于</a:t>
            </a:r>
            <a:r>
              <a:rPr lang="en-US" altLang="zh-CN" sz="2000">
                <a:solidFill>
                  <a:srgbClr val="FF0000"/>
                </a:solidFill>
              </a:rPr>
              <a:t>B ?  </a:t>
            </a:r>
            <a:r>
              <a:rPr lang="zh-CN" altLang="en-US" sz="2000">
                <a:solidFill>
                  <a:srgbClr val="FF0000"/>
                </a:solidFill>
              </a:rPr>
              <a:t>怎么办？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11B44E-D275-4D75-8B86-D54847CAAE75}"/>
              </a:ext>
            </a:extLst>
          </p:cNvPr>
          <p:cNvSpPr txBox="1"/>
          <p:nvPr/>
        </p:nvSpPr>
        <p:spPr>
          <a:xfrm>
            <a:off x="7326536" y="4365104"/>
            <a:ext cx="133973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无法分配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EAAD993-45EB-40DD-81FB-90126A6AE85D}"/>
              </a:ext>
            </a:extLst>
          </p:cNvPr>
          <p:cNvSpPr txBox="1"/>
          <p:nvPr/>
        </p:nvSpPr>
        <p:spPr>
          <a:xfrm>
            <a:off x="1177440" y="5270430"/>
            <a:ext cx="9959120" cy="11440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问题总结</a:t>
            </a:r>
            <a:r>
              <a:rPr lang="zh-CN" altLang="en-US" sz="2400"/>
              <a:t>：选择两个非负整数，使得不存在学生满足 </a:t>
            </a:r>
            <a:r>
              <a:rPr lang="en-US" altLang="zh-CN" sz="2400" b="1" spc="300">
                <a:solidFill>
                  <a:srgbClr val="00B0F0"/>
                </a:solidFill>
              </a:rPr>
              <a:t>xi&gt;A</a:t>
            </a:r>
            <a:r>
              <a:rPr lang="zh-CN" altLang="en-US" sz="2400" b="1" spc="300">
                <a:solidFill>
                  <a:srgbClr val="00B0F0"/>
                </a:solidFill>
              </a:rPr>
              <a:t>且</a:t>
            </a:r>
            <a:r>
              <a:rPr lang="en-US" altLang="zh-CN" sz="2400" b="1" spc="300">
                <a:solidFill>
                  <a:srgbClr val="00B0F0"/>
                </a:solidFill>
              </a:rPr>
              <a:t>yi&gt;B</a:t>
            </a:r>
            <a:r>
              <a:rPr lang="en-US" altLang="zh-CN" sz="2400"/>
              <a:t>, </a:t>
            </a:r>
          </a:p>
          <a:p>
            <a:pPr>
              <a:lnSpc>
                <a:spcPct val="150000"/>
              </a:lnSpc>
            </a:pPr>
            <a:r>
              <a:rPr lang="zh-CN" altLang="en-US" sz="2400"/>
              <a:t>                  并最小化</a:t>
            </a:r>
            <a:r>
              <a:rPr lang="en-US" altLang="zh-CN" sz="2400"/>
              <a:t>A+B</a:t>
            </a:r>
            <a:r>
              <a:rPr lang="zh-CN" altLang="en-US" sz="240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8005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6398AAC0-533A-1344-9613-4F342A5C8D5E}"/>
              </a:ext>
            </a:extLst>
          </p:cNvPr>
          <p:cNvSpPr txBox="1"/>
          <p:nvPr/>
        </p:nvSpPr>
        <p:spPr>
          <a:xfrm>
            <a:off x="4107752" y="2721695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每个元素有两个属性</a:t>
            </a:r>
            <a:endParaRPr lang="en-US" altLang="zh-CN" sz="24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BD87DE2-B9A0-DD3F-0B74-4E9A8826EEE4}"/>
              </a:ext>
            </a:extLst>
          </p:cNvPr>
          <p:cNvSpPr txBox="1"/>
          <p:nvPr/>
        </p:nvSpPr>
        <p:spPr>
          <a:xfrm>
            <a:off x="4107752" y="3183360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数据可视化</a:t>
            </a:r>
            <a:endParaRPr lang="en-US" altLang="zh-CN" sz="2400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AE12702-8EA8-077C-0CD0-AC16ED2E9EAC}"/>
              </a:ext>
            </a:extLst>
          </p:cNvPr>
          <p:cNvSpPr txBox="1"/>
          <p:nvPr/>
        </p:nvSpPr>
        <p:spPr>
          <a:xfrm>
            <a:off x="4107752" y="4161855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二维平面点</a:t>
            </a:r>
            <a:endParaRPr lang="en-US" altLang="zh-CN" sz="2400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5B03F34-F033-D003-6811-2752F3DBBB56}"/>
              </a:ext>
            </a:extLst>
          </p:cNvPr>
          <p:cNvSpPr txBox="1"/>
          <p:nvPr/>
        </p:nvSpPr>
        <p:spPr>
          <a:xfrm>
            <a:off x="3769724" y="343125"/>
            <a:ext cx="48965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itchFamily="49" charset="0"/>
                <a:cs typeface="Consolas" pitchFamily="49" charset="0"/>
              </a:rPr>
              <a:t>算法分析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1FBF60E-C0C6-70D4-5630-BB93173BF766}"/>
              </a:ext>
            </a:extLst>
          </p:cNvPr>
          <p:cNvSpPr txBox="1"/>
          <p:nvPr/>
        </p:nvSpPr>
        <p:spPr>
          <a:xfrm>
            <a:off x="4107752" y="4623520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鱼骨图</a:t>
            </a:r>
            <a:endParaRPr lang="en-US" altLang="zh-CN" sz="2400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BBA42CA-B724-B180-4CF8-72DBF3E97DD8}"/>
              </a:ext>
            </a:extLst>
          </p:cNvPr>
          <p:cNvSpPr txBox="1"/>
          <p:nvPr/>
        </p:nvSpPr>
        <p:spPr>
          <a:xfrm>
            <a:off x="3315664" y="4161855"/>
            <a:ext cx="792088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5263BB4-6793-149F-5F2C-5A8DF7014024}"/>
              </a:ext>
            </a:extLst>
          </p:cNvPr>
          <p:cNvSpPr txBox="1"/>
          <p:nvPr/>
        </p:nvSpPr>
        <p:spPr>
          <a:xfrm>
            <a:off x="3315664" y="4623520"/>
            <a:ext cx="792088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7A6A16E-6774-57EB-1F8B-4EF0380D4973}"/>
              </a:ext>
            </a:extLst>
          </p:cNvPr>
          <p:cNvSpPr txBox="1"/>
          <p:nvPr/>
        </p:nvSpPr>
        <p:spPr>
          <a:xfrm>
            <a:off x="4107748" y="1536822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集合的最优二划分</a:t>
            </a:r>
            <a:r>
              <a:rPr lang="en-US" altLang="zh-CN" sz="2400" dirty="0"/>
              <a:t>(partition)</a:t>
            </a:r>
          </a:p>
        </p:txBody>
      </p:sp>
    </p:spTree>
    <p:extLst>
      <p:ext uri="{BB962C8B-B14F-4D97-AF65-F5344CB8AC3E}">
        <p14:creationId xmlns:p14="http://schemas.microsoft.com/office/powerpoint/2010/main" val="20623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5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6398AAC0-533A-1344-9613-4F342A5C8D5E}"/>
              </a:ext>
            </a:extLst>
          </p:cNvPr>
          <p:cNvSpPr txBox="1"/>
          <p:nvPr/>
        </p:nvSpPr>
        <p:spPr>
          <a:xfrm>
            <a:off x="1055440" y="1196752"/>
            <a:ext cx="2304256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en-US" altLang="zh-CN" dirty="0"/>
          </a:p>
          <a:p>
            <a:r>
              <a:rPr lang="en-US" altLang="zh-CN" dirty="0"/>
              <a:t>5</a:t>
            </a:r>
          </a:p>
          <a:p>
            <a:r>
              <a:rPr lang="en-US" altLang="zh-CN" dirty="0"/>
              <a:t>22 20 7 5 4 </a:t>
            </a:r>
          </a:p>
          <a:p>
            <a:r>
              <a:rPr lang="en-US" altLang="zh-CN" dirty="0"/>
              <a:t>9 1 22 14 12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46471E3-35C9-5732-682B-E82A7DA552CB}"/>
              </a:ext>
            </a:extLst>
          </p:cNvPr>
          <p:cNvSpPr txBox="1"/>
          <p:nvPr/>
        </p:nvSpPr>
        <p:spPr>
          <a:xfrm>
            <a:off x="1055440" y="2636912"/>
            <a:ext cx="230425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  <a:endParaRPr lang="en-US" altLang="zh-CN" dirty="0"/>
          </a:p>
          <a:p>
            <a:r>
              <a:rPr lang="en-US" altLang="zh-CN" dirty="0"/>
              <a:t>16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95A065-D3EB-4AEE-96E1-046EC419B08F}"/>
              </a:ext>
            </a:extLst>
          </p:cNvPr>
          <p:cNvSpPr/>
          <p:nvPr/>
        </p:nvSpPr>
        <p:spPr>
          <a:xfrm>
            <a:off x="3152817" y="669414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EFA24BB-82A6-405E-8A40-494255688C30}"/>
              </a:ext>
            </a:extLst>
          </p:cNvPr>
          <p:cNvCxnSpPr>
            <a:cxnSpLocks/>
          </p:cNvCxnSpPr>
          <p:nvPr/>
        </p:nvCxnSpPr>
        <p:spPr>
          <a:xfrm flipV="1">
            <a:off x="3791745" y="747950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7A359E-AA5A-45F8-899A-6E23D7DE08B5}"/>
              </a:ext>
            </a:extLst>
          </p:cNvPr>
          <p:cNvCxnSpPr>
            <a:cxnSpLocks/>
          </p:cNvCxnSpPr>
          <p:nvPr/>
        </p:nvCxnSpPr>
        <p:spPr>
          <a:xfrm>
            <a:off x="3359696" y="5877272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CCD1E103-117E-430A-8A20-024E861F9FF5}"/>
              </a:ext>
            </a:extLst>
          </p:cNvPr>
          <p:cNvSpPr>
            <a:spLocks noChangeAspect="1"/>
          </p:cNvSpPr>
          <p:nvPr/>
        </p:nvSpPr>
        <p:spPr>
          <a:xfrm>
            <a:off x="4349086" y="2421989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4F8C91-3B24-4630-B9C9-185A53A83F5B}"/>
              </a:ext>
            </a:extLst>
          </p:cNvPr>
          <p:cNvSpPr/>
          <p:nvPr/>
        </p:nvSpPr>
        <p:spPr>
          <a:xfrm>
            <a:off x="9713683" y="5847766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427760-03B0-4CBE-AE12-D77304AD5DCB}"/>
              </a:ext>
            </a:extLst>
          </p:cNvPr>
          <p:cNvSpPr>
            <a:spLocks noChangeAspect="1"/>
          </p:cNvSpPr>
          <p:nvPr/>
        </p:nvSpPr>
        <p:spPr>
          <a:xfrm>
            <a:off x="9417513" y="5205743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4AE18BC-16FA-4136-AE0A-5957BBBE8655}"/>
              </a:ext>
            </a:extLst>
          </p:cNvPr>
          <p:cNvSpPr>
            <a:spLocks noChangeAspect="1"/>
          </p:cNvSpPr>
          <p:nvPr/>
        </p:nvSpPr>
        <p:spPr>
          <a:xfrm>
            <a:off x="5025025" y="3693750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AB6D068-E042-494D-B880-493349CE2D5C}"/>
              </a:ext>
            </a:extLst>
          </p:cNvPr>
          <p:cNvSpPr>
            <a:spLocks noChangeAspect="1"/>
          </p:cNvSpPr>
          <p:nvPr/>
        </p:nvSpPr>
        <p:spPr>
          <a:xfrm>
            <a:off x="4349086" y="4785511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55B522-7D6E-4FC2-9EF4-1B80DDA1CA93}"/>
              </a:ext>
            </a:extLst>
          </p:cNvPr>
          <p:cNvSpPr>
            <a:spLocks noChangeAspect="1"/>
          </p:cNvSpPr>
          <p:nvPr/>
        </p:nvSpPr>
        <p:spPr>
          <a:xfrm>
            <a:off x="6393177" y="3203398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CD5032-EC94-4F42-AE81-8056E314E916}"/>
              </a:ext>
            </a:extLst>
          </p:cNvPr>
          <p:cNvSpPr>
            <a:spLocks noChangeAspect="1"/>
          </p:cNvSpPr>
          <p:nvPr/>
        </p:nvSpPr>
        <p:spPr>
          <a:xfrm>
            <a:off x="8694555" y="3836045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CC11F3F-8884-42EA-B11A-53097AD99E51}"/>
              </a:ext>
            </a:extLst>
          </p:cNvPr>
          <p:cNvSpPr>
            <a:spLocks noChangeAspect="1"/>
          </p:cNvSpPr>
          <p:nvPr/>
        </p:nvSpPr>
        <p:spPr>
          <a:xfrm>
            <a:off x="7598922" y="4269814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DBDFC3F-D369-4016-B498-FEBD4D40F036}"/>
              </a:ext>
            </a:extLst>
          </p:cNvPr>
          <p:cNvSpPr>
            <a:spLocks noChangeAspect="1"/>
          </p:cNvSpPr>
          <p:nvPr/>
        </p:nvSpPr>
        <p:spPr>
          <a:xfrm>
            <a:off x="6950519" y="1821542"/>
            <a:ext cx="18146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60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7" grpId="0" animBg="1"/>
      <p:bldP spid="8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4088921" y="703408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4727849" y="781944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4295800" y="5911266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7B3F9C14-0175-1473-9669-948ABA3AD92A}"/>
              </a:ext>
            </a:extLst>
          </p:cNvPr>
          <p:cNvSpPr>
            <a:spLocks noChangeAspect="1"/>
          </p:cNvSpPr>
          <p:nvPr/>
        </p:nvSpPr>
        <p:spPr>
          <a:xfrm>
            <a:off x="5285190" y="2455983"/>
            <a:ext cx="18146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10649787" y="5881760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10353617" y="5239737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C2D443B-FA50-8482-5B8C-DE6EE56FF0EC}"/>
              </a:ext>
            </a:extLst>
          </p:cNvPr>
          <p:cNvSpPr>
            <a:spLocks noChangeAspect="1"/>
          </p:cNvSpPr>
          <p:nvPr/>
        </p:nvSpPr>
        <p:spPr>
          <a:xfrm>
            <a:off x="5961129" y="3727744"/>
            <a:ext cx="18146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ED7C6AA-BBD3-35BD-D3AA-3E40B414A980}"/>
              </a:ext>
            </a:extLst>
          </p:cNvPr>
          <p:cNvSpPr>
            <a:spLocks noChangeAspect="1"/>
          </p:cNvSpPr>
          <p:nvPr/>
        </p:nvSpPr>
        <p:spPr>
          <a:xfrm>
            <a:off x="5285190" y="4819505"/>
            <a:ext cx="18146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F3B4B31-BF3A-8AD6-1AEF-EAD0CB6449DC}"/>
              </a:ext>
            </a:extLst>
          </p:cNvPr>
          <p:cNvSpPr>
            <a:spLocks noChangeAspect="1"/>
          </p:cNvSpPr>
          <p:nvPr/>
        </p:nvSpPr>
        <p:spPr>
          <a:xfrm>
            <a:off x="7329281" y="3237392"/>
            <a:ext cx="18146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9630659" y="3870039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9A7FF90-478B-E83E-A337-BB9799375F2B}"/>
              </a:ext>
            </a:extLst>
          </p:cNvPr>
          <p:cNvSpPr>
            <a:spLocks noChangeAspect="1"/>
          </p:cNvSpPr>
          <p:nvPr/>
        </p:nvSpPr>
        <p:spPr>
          <a:xfrm>
            <a:off x="8535026" y="4303808"/>
            <a:ext cx="18146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7886623" y="1855536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剔除无效信息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20BB7EF-C61E-EBFF-F61E-5E64864AE164}"/>
              </a:ext>
            </a:extLst>
          </p:cNvPr>
          <p:cNvSpPr txBox="1"/>
          <p:nvPr/>
        </p:nvSpPr>
        <p:spPr>
          <a:xfrm>
            <a:off x="8472265" y="461666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排序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BA4BC0D-0576-429D-993F-80FBB7553F62}"/>
              </a:ext>
            </a:extLst>
          </p:cNvPr>
          <p:cNvSpPr txBox="1"/>
          <p:nvPr/>
        </p:nvSpPr>
        <p:spPr>
          <a:xfrm>
            <a:off x="396889" y="569504"/>
            <a:ext cx="276550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什么是无效信息？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7B2FC825-7E04-4C4F-AA52-F33832E36D64}"/>
              </a:ext>
            </a:extLst>
          </p:cNvPr>
          <p:cNvSpPr txBox="1"/>
          <p:nvPr/>
        </p:nvSpPr>
        <p:spPr>
          <a:xfrm>
            <a:off x="396888" y="1092724"/>
            <a:ext cx="4056863" cy="1144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</a:rPr>
              <a:t>分配到哪一方，都不影响最终的结果。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1E7696A3-1C69-48B1-91C1-88DE75A30C7F}"/>
              </a:ext>
            </a:extLst>
          </p:cNvPr>
          <p:cNvSpPr txBox="1"/>
          <p:nvPr/>
        </p:nvSpPr>
        <p:spPr>
          <a:xfrm>
            <a:off x="377830" y="2546384"/>
            <a:ext cx="4075921" cy="1144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</a:rPr>
              <a:t>有效的数据要严格满足：</a:t>
            </a:r>
            <a:endParaRPr lang="en-US" altLang="zh-CN" sz="240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</a:rPr>
              <a:t>排序后</a:t>
            </a:r>
            <a:r>
              <a:rPr lang="en-US" altLang="zh-CN" sz="2400">
                <a:solidFill>
                  <a:srgbClr val="00B050"/>
                </a:solidFill>
              </a:rPr>
              <a:t>x </a:t>
            </a:r>
            <a:r>
              <a:rPr lang="zh-CN" altLang="en-US" sz="2400">
                <a:solidFill>
                  <a:srgbClr val="00B050"/>
                </a:solidFill>
              </a:rPr>
              <a:t>递增，</a:t>
            </a:r>
            <a:r>
              <a:rPr lang="en-US" altLang="zh-CN" sz="2400">
                <a:solidFill>
                  <a:srgbClr val="00B050"/>
                </a:solidFill>
              </a:rPr>
              <a:t>y </a:t>
            </a:r>
            <a:r>
              <a:rPr lang="zh-CN" altLang="en-US" sz="2400">
                <a:solidFill>
                  <a:srgbClr val="00B050"/>
                </a:solidFill>
              </a:rPr>
              <a:t>严格递减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567608" y="3284984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08B2C4-1F36-A78A-63F6-C16751B0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5949281"/>
            <a:ext cx="1796666" cy="812515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6EFFD64-91F3-C9EE-C88C-133C326AA489}"/>
              </a:ext>
            </a:extLst>
          </p:cNvPr>
          <p:cNvCxnSpPr>
            <a:cxnSpLocks/>
          </p:cNvCxnSpPr>
          <p:nvPr/>
        </p:nvCxnSpPr>
        <p:spPr>
          <a:xfrm flipV="1">
            <a:off x="2855640" y="1772816"/>
            <a:ext cx="0" cy="15121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A8B836A-DA31-1418-B5AB-F895DE24FB75}"/>
              </a:ext>
            </a:extLst>
          </p:cNvPr>
          <p:cNvCxnSpPr>
            <a:cxnSpLocks/>
          </p:cNvCxnSpPr>
          <p:nvPr/>
        </p:nvCxnSpPr>
        <p:spPr>
          <a:xfrm flipV="1">
            <a:off x="2855640" y="3284984"/>
            <a:ext cx="0" cy="7200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C72FCCF-BDCF-12CD-8962-DC3688D889EC}"/>
              </a:ext>
            </a:extLst>
          </p:cNvPr>
          <p:cNvCxnSpPr>
            <a:cxnSpLocks/>
          </p:cNvCxnSpPr>
          <p:nvPr/>
        </p:nvCxnSpPr>
        <p:spPr>
          <a:xfrm flipV="1">
            <a:off x="3791744" y="2564904"/>
            <a:ext cx="0" cy="7200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803860C-3D0C-DEA4-B336-4855D79F6D2E}"/>
              </a:ext>
            </a:extLst>
          </p:cNvPr>
          <p:cNvCxnSpPr>
            <a:cxnSpLocks/>
          </p:cNvCxnSpPr>
          <p:nvPr/>
        </p:nvCxnSpPr>
        <p:spPr>
          <a:xfrm flipV="1">
            <a:off x="3791744" y="3284984"/>
            <a:ext cx="0" cy="158417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8876D9-3423-C631-0580-EB87B35ECDCB}"/>
              </a:ext>
            </a:extLst>
          </p:cNvPr>
          <p:cNvCxnSpPr>
            <a:cxnSpLocks/>
          </p:cNvCxnSpPr>
          <p:nvPr/>
        </p:nvCxnSpPr>
        <p:spPr>
          <a:xfrm flipV="1">
            <a:off x="4727848" y="2924944"/>
            <a:ext cx="0" cy="3600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9F73AEF-DFE3-809E-C895-2E6747F736E4}"/>
              </a:ext>
            </a:extLst>
          </p:cNvPr>
          <p:cNvCxnSpPr>
            <a:cxnSpLocks/>
          </p:cNvCxnSpPr>
          <p:nvPr/>
        </p:nvCxnSpPr>
        <p:spPr>
          <a:xfrm flipV="1">
            <a:off x="4727848" y="3284984"/>
            <a:ext cx="0" cy="36004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FD06551-711F-FA46-0F9E-EFDA8A1E2062}"/>
              </a:ext>
            </a:extLst>
          </p:cNvPr>
          <p:cNvCxnSpPr>
            <a:cxnSpLocks/>
          </p:cNvCxnSpPr>
          <p:nvPr/>
        </p:nvCxnSpPr>
        <p:spPr>
          <a:xfrm flipV="1">
            <a:off x="5663952" y="1340768"/>
            <a:ext cx="0" cy="19442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857F07D-5405-0FB2-19D6-A7BF77DC381D}"/>
              </a:ext>
            </a:extLst>
          </p:cNvPr>
          <p:cNvCxnSpPr>
            <a:cxnSpLocks/>
          </p:cNvCxnSpPr>
          <p:nvPr/>
        </p:nvCxnSpPr>
        <p:spPr>
          <a:xfrm flipV="1">
            <a:off x="5663952" y="3284984"/>
            <a:ext cx="0" cy="8640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9424BF2-5BBC-CC93-A12D-C7E8E180D771}"/>
              </a:ext>
            </a:extLst>
          </p:cNvPr>
          <p:cNvCxnSpPr>
            <a:cxnSpLocks/>
          </p:cNvCxnSpPr>
          <p:nvPr/>
        </p:nvCxnSpPr>
        <p:spPr>
          <a:xfrm flipV="1">
            <a:off x="6600056" y="2708920"/>
            <a:ext cx="0" cy="5760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9D0FA91-1B80-48B9-93A6-08701AF49216}"/>
              </a:ext>
            </a:extLst>
          </p:cNvPr>
          <p:cNvCxnSpPr>
            <a:cxnSpLocks/>
          </p:cNvCxnSpPr>
          <p:nvPr/>
        </p:nvCxnSpPr>
        <p:spPr>
          <a:xfrm flipV="1">
            <a:off x="6600056" y="3284984"/>
            <a:ext cx="0" cy="64807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DFC68A-62B0-EACF-BD53-612C99EE68C0}"/>
              </a:ext>
            </a:extLst>
          </p:cNvPr>
          <p:cNvCxnSpPr>
            <a:cxnSpLocks/>
          </p:cNvCxnSpPr>
          <p:nvPr/>
        </p:nvCxnSpPr>
        <p:spPr>
          <a:xfrm flipV="1">
            <a:off x="7536160" y="2996952"/>
            <a:ext cx="0" cy="2880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0527402-A688-DDA4-FE70-D47C9CFC4F0B}"/>
              </a:ext>
            </a:extLst>
          </p:cNvPr>
          <p:cNvCxnSpPr>
            <a:cxnSpLocks/>
          </p:cNvCxnSpPr>
          <p:nvPr/>
        </p:nvCxnSpPr>
        <p:spPr>
          <a:xfrm flipV="1">
            <a:off x="7536160" y="3284984"/>
            <a:ext cx="0" cy="93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6384C2-164C-86CD-EF70-776FBCFFF541}"/>
              </a:ext>
            </a:extLst>
          </p:cNvPr>
          <p:cNvCxnSpPr>
            <a:cxnSpLocks/>
          </p:cNvCxnSpPr>
          <p:nvPr/>
        </p:nvCxnSpPr>
        <p:spPr>
          <a:xfrm flipV="1">
            <a:off x="8472264" y="2132856"/>
            <a:ext cx="0" cy="11521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85AF693-A6E3-A0EA-F20D-D2E57D3C5C72}"/>
              </a:ext>
            </a:extLst>
          </p:cNvPr>
          <p:cNvCxnSpPr>
            <a:cxnSpLocks/>
          </p:cNvCxnSpPr>
          <p:nvPr/>
        </p:nvCxnSpPr>
        <p:spPr>
          <a:xfrm flipV="1">
            <a:off x="8472264" y="3284984"/>
            <a:ext cx="0" cy="136815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13B1D0EE-829A-89C7-C4DC-AC976E86F2AC}"/>
              </a:ext>
            </a:extLst>
          </p:cNvPr>
          <p:cNvSpPr txBox="1"/>
          <p:nvPr/>
        </p:nvSpPr>
        <p:spPr>
          <a:xfrm>
            <a:off x="7176120" y="0"/>
            <a:ext cx="34918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优点：可以表达序列编号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45152713-EBAB-9EAE-5173-60581C4E3EEA}"/>
              </a:ext>
            </a:extLst>
          </p:cNvPr>
          <p:cNvSpPr txBox="1"/>
          <p:nvPr/>
        </p:nvSpPr>
        <p:spPr>
          <a:xfrm>
            <a:off x="7176120" y="390430"/>
            <a:ext cx="34918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缺点：要求属性数值非负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7B07BE23-E5C4-F62C-8BB7-7A25DD7D800D}"/>
              </a:ext>
            </a:extLst>
          </p:cNvPr>
          <p:cNvSpPr txBox="1"/>
          <p:nvPr/>
        </p:nvSpPr>
        <p:spPr>
          <a:xfrm>
            <a:off x="7176120" y="790540"/>
            <a:ext cx="34918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缺点：较难发现双关键字排序</a:t>
            </a:r>
          </a:p>
        </p:txBody>
      </p:sp>
    </p:spTree>
    <p:extLst>
      <p:ext uri="{BB962C8B-B14F-4D97-AF65-F5344CB8AC3E}">
        <p14:creationId xmlns:p14="http://schemas.microsoft.com/office/powerpoint/2010/main" val="252343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567608" y="3284984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08B2C4-1F36-A78A-63F6-C16751B0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5949281"/>
            <a:ext cx="1796666" cy="812515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6EFFD64-91F3-C9EE-C88C-133C326AA489}"/>
              </a:ext>
            </a:extLst>
          </p:cNvPr>
          <p:cNvCxnSpPr>
            <a:cxnSpLocks/>
          </p:cNvCxnSpPr>
          <p:nvPr/>
        </p:nvCxnSpPr>
        <p:spPr>
          <a:xfrm flipV="1">
            <a:off x="2855640" y="1772816"/>
            <a:ext cx="0" cy="1512168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A8B836A-DA31-1418-B5AB-F895DE24FB75}"/>
              </a:ext>
            </a:extLst>
          </p:cNvPr>
          <p:cNvCxnSpPr>
            <a:cxnSpLocks/>
          </p:cNvCxnSpPr>
          <p:nvPr/>
        </p:nvCxnSpPr>
        <p:spPr>
          <a:xfrm flipV="1">
            <a:off x="2855640" y="3284984"/>
            <a:ext cx="0" cy="72008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C72FCCF-BDCF-12CD-8962-DC3688D889EC}"/>
              </a:ext>
            </a:extLst>
          </p:cNvPr>
          <p:cNvCxnSpPr>
            <a:cxnSpLocks/>
          </p:cNvCxnSpPr>
          <p:nvPr/>
        </p:nvCxnSpPr>
        <p:spPr>
          <a:xfrm flipV="1">
            <a:off x="3791744" y="2564904"/>
            <a:ext cx="0" cy="7200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803860C-3D0C-DEA4-B336-4855D79F6D2E}"/>
              </a:ext>
            </a:extLst>
          </p:cNvPr>
          <p:cNvCxnSpPr>
            <a:cxnSpLocks/>
          </p:cNvCxnSpPr>
          <p:nvPr/>
        </p:nvCxnSpPr>
        <p:spPr>
          <a:xfrm flipV="1">
            <a:off x="3791744" y="3284984"/>
            <a:ext cx="0" cy="158417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8876D9-3423-C631-0580-EB87B35ECDCB}"/>
              </a:ext>
            </a:extLst>
          </p:cNvPr>
          <p:cNvCxnSpPr>
            <a:cxnSpLocks/>
          </p:cNvCxnSpPr>
          <p:nvPr/>
        </p:nvCxnSpPr>
        <p:spPr>
          <a:xfrm flipV="1">
            <a:off x="4727848" y="2924944"/>
            <a:ext cx="0" cy="3600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9F73AEF-DFE3-809E-C895-2E6747F736E4}"/>
              </a:ext>
            </a:extLst>
          </p:cNvPr>
          <p:cNvCxnSpPr>
            <a:cxnSpLocks/>
          </p:cNvCxnSpPr>
          <p:nvPr/>
        </p:nvCxnSpPr>
        <p:spPr>
          <a:xfrm flipV="1">
            <a:off x="4727848" y="3284984"/>
            <a:ext cx="0" cy="3600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FD06551-711F-FA46-0F9E-EFDA8A1E2062}"/>
              </a:ext>
            </a:extLst>
          </p:cNvPr>
          <p:cNvCxnSpPr>
            <a:cxnSpLocks/>
          </p:cNvCxnSpPr>
          <p:nvPr/>
        </p:nvCxnSpPr>
        <p:spPr>
          <a:xfrm flipV="1">
            <a:off x="5663952" y="1340768"/>
            <a:ext cx="0" cy="19442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857F07D-5405-0FB2-19D6-A7BF77DC381D}"/>
              </a:ext>
            </a:extLst>
          </p:cNvPr>
          <p:cNvCxnSpPr>
            <a:cxnSpLocks/>
          </p:cNvCxnSpPr>
          <p:nvPr/>
        </p:nvCxnSpPr>
        <p:spPr>
          <a:xfrm flipV="1">
            <a:off x="5663952" y="3284984"/>
            <a:ext cx="0" cy="8640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9424BF2-5BBC-CC93-A12D-C7E8E180D771}"/>
              </a:ext>
            </a:extLst>
          </p:cNvPr>
          <p:cNvCxnSpPr>
            <a:cxnSpLocks/>
          </p:cNvCxnSpPr>
          <p:nvPr/>
        </p:nvCxnSpPr>
        <p:spPr>
          <a:xfrm flipV="1">
            <a:off x="6600056" y="2708920"/>
            <a:ext cx="0" cy="5760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9D0FA91-1B80-48B9-93A6-08701AF49216}"/>
              </a:ext>
            </a:extLst>
          </p:cNvPr>
          <p:cNvCxnSpPr>
            <a:cxnSpLocks/>
          </p:cNvCxnSpPr>
          <p:nvPr/>
        </p:nvCxnSpPr>
        <p:spPr>
          <a:xfrm flipV="1">
            <a:off x="6600056" y="3284984"/>
            <a:ext cx="0" cy="64807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DFC68A-62B0-EACF-BD53-612C99EE68C0}"/>
              </a:ext>
            </a:extLst>
          </p:cNvPr>
          <p:cNvCxnSpPr>
            <a:cxnSpLocks/>
          </p:cNvCxnSpPr>
          <p:nvPr/>
        </p:nvCxnSpPr>
        <p:spPr>
          <a:xfrm flipV="1">
            <a:off x="7536160" y="2996952"/>
            <a:ext cx="0" cy="28803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0527402-A688-DDA4-FE70-D47C9CFC4F0B}"/>
              </a:ext>
            </a:extLst>
          </p:cNvPr>
          <p:cNvCxnSpPr>
            <a:cxnSpLocks/>
          </p:cNvCxnSpPr>
          <p:nvPr/>
        </p:nvCxnSpPr>
        <p:spPr>
          <a:xfrm flipV="1">
            <a:off x="7536160" y="3284984"/>
            <a:ext cx="0" cy="93610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6384C2-164C-86CD-EF70-776FBCFFF541}"/>
              </a:ext>
            </a:extLst>
          </p:cNvPr>
          <p:cNvCxnSpPr>
            <a:cxnSpLocks/>
          </p:cNvCxnSpPr>
          <p:nvPr/>
        </p:nvCxnSpPr>
        <p:spPr>
          <a:xfrm flipV="1">
            <a:off x="8472264" y="2132856"/>
            <a:ext cx="0" cy="11521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85AF693-A6E3-A0EA-F20D-D2E57D3C5C72}"/>
              </a:ext>
            </a:extLst>
          </p:cNvPr>
          <p:cNvCxnSpPr>
            <a:cxnSpLocks/>
          </p:cNvCxnSpPr>
          <p:nvPr/>
        </p:nvCxnSpPr>
        <p:spPr>
          <a:xfrm flipV="1">
            <a:off x="8472264" y="3284984"/>
            <a:ext cx="0" cy="136815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0C10EB01-CC15-03E8-13CF-1E299BD65893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剔除无效信息</a:t>
            </a:r>
          </a:p>
        </p:txBody>
      </p:sp>
    </p:spTree>
    <p:extLst>
      <p:ext uri="{BB962C8B-B14F-4D97-AF65-F5344CB8AC3E}">
        <p14:creationId xmlns:p14="http://schemas.microsoft.com/office/powerpoint/2010/main" val="366780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567608" y="3284984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08B2C4-1F36-A78A-63F6-C16751B0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5949281"/>
            <a:ext cx="1796666" cy="812515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6EFFD64-91F3-C9EE-C88C-133C326AA489}"/>
              </a:ext>
            </a:extLst>
          </p:cNvPr>
          <p:cNvCxnSpPr>
            <a:cxnSpLocks/>
          </p:cNvCxnSpPr>
          <p:nvPr/>
        </p:nvCxnSpPr>
        <p:spPr>
          <a:xfrm flipV="1">
            <a:off x="5678241" y="1772816"/>
            <a:ext cx="0" cy="1512168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A8B836A-DA31-1418-B5AB-F895DE24FB75}"/>
              </a:ext>
            </a:extLst>
          </p:cNvPr>
          <p:cNvCxnSpPr>
            <a:cxnSpLocks/>
          </p:cNvCxnSpPr>
          <p:nvPr/>
        </p:nvCxnSpPr>
        <p:spPr>
          <a:xfrm flipV="1">
            <a:off x="5678241" y="3284984"/>
            <a:ext cx="0" cy="72008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C72FCCF-BDCF-12CD-8962-DC3688D889EC}"/>
              </a:ext>
            </a:extLst>
          </p:cNvPr>
          <p:cNvCxnSpPr>
            <a:cxnSpLocks/>
          </p:cNvCxnSpPr>
          <p:nvPr/>
        </p:nvCxnSpPr>
        <p:spPr>
          <a:xfrm flipV="1">
            <a:off x="2999656" y="2564904"/>
            <a:ext cx="0" cy="7200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803860C-3D0C-DEA4-B336-4855D79F6D2E}"/>
              </a:ext>
            </a:extLst>
          </p:cNvPr>
          <p:cNvCxnSpPr>
            <a:cxnSpLocks/>
          </p:cNvCxnSpPr>
          <p:nvPr/>
        </p:nvCxnSpPr>
        <p:spPr>
          <a:xfrm flipV="1">
            <a:off x="2999656" y="3284984"/>
            <a:ext cx="0" cy="158417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8876D9-3423-C631-0580-EB87B35ECDCB}"/>
              </a:ext>
            </a:extLst>
          </p:cNvPr>
          <p:cNvCxnSpPr>
            <a:cxnSpLocks/>
          </p:cNvCxnSpPr>
          <p:nvPr/>
        </p:nvCxnSpPr>
        <p:spPr>
          <a:xfrm flipV="1">
            <a:off x="8400256" y="2924944"/>
            <a:ext cx="0" cy="3600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9F73AEF-DFE3-809E-C895-2E6747F736E4}"/>
              </a:ext>
            </a:extLst>
          </p:cNvPr>
          <p:cNvCxnSpPr>
            <a:cxnSpLocks/>
          </p:cNvCxnSpPr>
          <p:nvPr/>
        </p:nvCxnSpPr>
        <p:spPr>
          <a:xfrm flipV="1">
            <a:off x="8400256" y="3284984"/>
            <a:ext cx="0" cy="3600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FD06551-711F-FA46-0F9E-EFDA8A1E2062}"/>
              </a:ext>
            </a:extLst>
          </p:cNvPr>
          <p:cNvCxnSpPr>
            <a:cxnSpLocks/>
          </p:cNvCxnSpPr>
          <p:nvPr/>
        </p:nvCxnSpPr>
        <p:spPr>
          <a:xfrm flipV="1">
            <a:off x="4780804" y="1340768"/>
            <a:ext cx="0" cy="19442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857F07D-5405-0FB2-19D6-A7BF77DC381D}"/>
              </a:ext>
            </a:extLst>
          </p:cNvPr>
          <p:cNvCxnSpPr>
            <a:cxnSpLocks/>
          </p:cNvCxnSpPr>
          <p:nvPr/>
        </p:nvCxnSpPr>
        <p:spPr>
          <a:xfrm flipV="1">
            <a:off x="4780804" y="3284984"/>
            <a:ext cx="0" cy="8640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9424BF2-5BBC-CC93-A12D-C7E8E180D771}"/>
              </a:ext>
            </a:extLst>
          </p:cNvPr>
          <p:cNvCxnSpPr>
            <a:cxnSpLocks/>
          </p:cNvCxnSpPr>
          <p:nvPr/>
        </p:nvCxnSpPr>
        <p:spPr>
          <a:xfrm flipV="1">
            <a:off x="6600056" y="2708920"/>
            <a:ext cx="0" cy="5760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9D0FA91-1B80-48B9-93A6-08701AF49216}"/>
              </a:ext>
            </a:extLst>
          </p:cNvPr>
          <p:cNvCxnSpPr>
            <a:cxnSpLocks/>
          </p:cNvCxnSpPr>
          <p:nvPr/>
        </p:nvCxnSpPr>
        <p:spPr>
          <a:xfrm flipV="1">
            <a:off x="6600056" y="3284984"/>
            <a:ext cx="0" cy="64807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DFC68A-62B0-EACF-BD53-612C99EE68C0}"/>
              </a:ext>
            </a:extLst>
          </p:cNvPr>
          <p:cNvCxnSpPr>
            <a:cxnSpLocks/>
          </p:cNvCxnSpPr>
          <p:nvPr/>
        </p:nvCxnSpPr>
        <p:spPr>
          <a:xfrm flipV="1">
            <a:off x="7536160" y="2996952"/>
            <a:ext cx="0" cy="28803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0527402-A688-DDA4-FE70-D47C9CFC4F0B}"/>
              </a:ext>
            </a:extLst>
          </p:cNvPr>
          <p:cNvCxnSpPr>
            <a:cxnSpLocks/>
          </p:cNvCxnSpPr>
          <p:nvPr/>
        </p:nvCxnSpPr>
        <p:spPr>
          <a:xfrm flipV="1">
            <a:off x="7536160" y="3284984"/>
            <a:ext cx="0" cy="93610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6384C2-164C-86CD-EF70-776FBCFFF541}"/>
              </a:ext>
            </a:extLst>
          </p:cNvPr>
          <p:cNvCxnSpPr>
            <a:cxnSpLocks/>
          </p:cNvCxnSpPr>
          <p:nvPr/>
        </p:nvCxnSpPr>
        <p:spPr>
          <a:xfrm flipV="1">
            <a:off x="3916708" y="2132856"/>
            <a:ext cx="0" cy="11521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85AF693-A6E3-A0EA-F20D-D2E57D3C5C72}"/>
              </a:ext>
            </a:extLst>
          </p:cNvPr>
          <p:cNvCxnSpPr>
            <a:cxnSpLocks/>
          </p:cNvCxnSpPr>
          <p:nvPr/>
        </p:nvCxnSpPr>
        <p:spPr>
          <a:xfrm flipV="1">
            <a:off x="3916708" y="3284984"/>
            <a:ext cx="0" cy="136815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3DA8B3EA-C3A5-C0FC-116E-3CA292FC9F2A}"/>
              </a:ext>
            </a:extLst>
          </p:cNvPr>
          <p:cNvSpPr txBox="1"/>
          <p:nvPr/>
        </p:nvSpPr>
        <p:spPr>
          <a:xfrm>
            <a:off x="8472265" y="461666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排序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203D7D7B-3EAB-B837-04F6-B98BF9FDFD41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剔除无效信息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B83A1CFE-DC65-4839-9693-42F3CD3C8205}"/>
              </a:ext>
            </a:extLst>
          </p:cNvPr>
          <p:cNvSpPr txBox="1"/>
          <p:nvPr/>
        </p:nvSpPr>
        <p:spPr>
          <a:xfrm>
            <a:off x="5678240" y="4998367"/>
            <a:ext cx="603438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思考：如何处理筛选需要的数据？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5EA6057B-23CE-44D4-9B94-C96BE0AC1BFE}"/>
              </a:ext>
            </a:extLst>
          </p:cNvPr>
          <p:cNvSpPr txBox="1"/>
          <p:nvPr/>
        </p:nvSpPr>
        <p:spPr>
          <a:xfrm>
            <a:off x="1127448" y="149182"/>
            <a:ext cx="4075921" cy="1144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</a:rPr>
              <a:t>有效的数据要严格满足：</a:t>
            </a:r>
            <a:endParaRPr lang="en-US" altLang="zh-CN" sz="240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</a:rPr>
              <a:t>排序后</a:t>
            </a:r>
            <a:r>
              <a:rPr lang="en-US" altLang="zh-CN" sz="2400">
                <a:solidFill>
                  <a:srgbClr val="00B050"/>
                </a:solidFill>
              </a:rPr>
              <a:t>x </a:t>
            </a:r>
            <a:r>
              <a:rPr lang="zh-CN" altLang="en-US" sz="2400">
                <a:solidFill>
                  <a:srgbClr val="00B050"/>
                </a:solidFill>
              </a:rPr>
              <a:t>递增，</a:t>
            </a:r>
            <a:r>
              <a:rPr lang="en-US" altLang="zh-CN" sz="2400">
                <a:solidFill>
                  <a:srgbClr val="00B050"/>
                </a:solidFill>
              </a:rPr>
              <a:t>y </a:t>
            </a:r>
            <a:r>
              <a:rPr lang="zh-CN" altLang="en-US" sz="2400">
                <a:solidFill>
                  <a:srgbClr val="00B050"/>
                </a:solidFill>
              </a:rPr>
              <a:t>严格递减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8EAA141-3687-4BA9-9531-A695D9B5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88" y="5773668"/>
            <a:ext cx="5839476" cy="10843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3712" y="980729"/>
            <a:ext cx="533045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latin typeface="Consolas" pitchFamily="49" charset="0"/>
                <a:cs typeface="Consolas" pitchFamily="49" charset="0"/>
              </a:rPr>
              <a:t>题目大意</a:t>
            </a:r>
            <a:endParaRPr lang="en-US" altLang="zh-CN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3712" y="1938708"/>
            <a:ext cx="533045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已知长度为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n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的整数序列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p[],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求有多少个子段和恰为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的倍数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?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4334" y="3965999"/>
            <a:ext cx="6768129" cy="190148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对于</a:t>
            </a:r>
            <a:r>
              <a:rPr lang="en-US" altLang="zh-CN" sz="1600" dirty="0"/>
              <a:t>10%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m=1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对于</a:t>
            </a:r>
            <a:r>
              <a:rPr lang="en-US" altLang="zh-CN" sz="1600" dirty="0"/>
              <a:t>20%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m&lt;=2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对于</a:t>
            </a:r>
            <a:r>
              <a:rPr lang="en-US" altLang="zh-CN" sz="1600" dirty="0"/>
              <a:t>30%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n&lt;=100, 0&lt;=p[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]&lt;=100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zh-CN" altLang="zh-CN" sz="1600" dirty="0"/>
              <a:t>对于</a:t>
            </a:r>
            <a:r>
              <a:rPr lang="en-US" altLang="zh-CN" sz="1600" dirty="0"/>
              <a:t>50%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n&lt;=1000</a:t>
            </a:r>
            <a:r>
              <a:rPr lang="zh-CN" altLang="zh-CN" sz="16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/>
              <a:t>对于</a:t>
            </a:r>
            <a:r>
              <a:rPr lang="en-US" altLang="zh-CN" sz="1600" dirty="0"/>
              <a:t>100%</a:t>
            </a:r>
            <a:r>
              <a:rPr lang="zh-CN" altLang="zh-CN" sz="1600" dirty="0"/>
              <a:t>数据</a:t>
            </a:r>
            <a:r>
              <a:rPr lang="en-US" altLang="zh-CN" sz="1600" dirty="0"/>
              <a:t>, n&lt;=200000, m&lt;=1000000, </a:t>
            </a:r>
            <a:r>
              <a:rPr lang="zh-CN" altLang="zh-CN" sz="1600" dirty="0"/>
              <a:t>保证</a:t>
            </a:r>
            <a:r>
              <a:rPr lang="en-US" altLang="zh-CN" sz="1600" dirty="0"/>
              <a:t>p[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</a:t>
            </a:r>
            <a:r>
              <a:rPr lang="zh-CN" altLang="zh-CN" sz="1600" dirty="0"/>
              <a:t>绝对值均不超过</a:t>
            </a:r>
            <a:r>
              <a:rPr lang="en-US" altLang="zh-CN" sz="1600" dirty="0"/>
              <a:t>10000</a:t>
            </a:r>
            <a:r>
              <a:rPr lang="zh-CN" altLang="zh-CN" sz="1600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63DB74-201B-4606-8BBB-78854042BD4D}"/>
              </a:ext>
            </a:extLst>
          </p:cNvPr>
          <p:cNvSpPr/>
          <p:nvPr/>
        </p:nvSpPr>
        <p:spPr>
          <a:xfrm>
            <a:off x="3503712" y="2981486"/>
            <a:ext cx="53304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请同学阅读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[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数据规模和约定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]</a:t>
            </a:r>
          </a:p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识别部分得分点</a:t>
            </a:r>
          </a:p>
        </p:txBody>
      </p:sp>
    </p:spTree>
    <p:extLst>
      <p:ext uri="{BB962C8B-B14F-4D97-AF65-F5344CB8AC3E}">
        <p14:creationId xmlns:p14="http://schemas.microsoft.com/office/powerpoint/2010/main" val="7264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6398AAC0-533A-1344-9613-4F342A5C8D5E}"/>
              </a:ext>
            </a:extLst>
          </p:cNvPr>
          <p:cNvSpPr txBox="1"/>
          <p:nvPr/>
        </p:nvSpPr>
        <p:spPr>
          <a:xfrm>
            <a:off x="4107752" y="1988841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分成两组</a:t>
            </a:r>
            <a:endParaRPr lang="en-US" altLang="zh-CN" sz="24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BD87DE2-B9A0-DD3F-0B74-4E9A8826EEE4}"/>
              </a:ext>
            </a:extLst>
          </p:cNvPr>
          <p:cNvSpPr txBox="1"/>
          <p:nvPr/>
        </p:nvSpPr>
        <p:spPr>
          <a:xfrm>
            <a:off x="4107752" y="2450506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每组人选是谁</a:t>
            </a:r>
            <a:endParaRPr lang="en-US" altLang="zh-CN" sz="2400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AE12702-8EA8-077C-0CD0-AC16ED2E9EAC}"/>
              </a:ext>
            </a:extLst>
          </p:cNvPr>
          <p:cNvSpPr txBox="1"/>
          <p:nvPr/>
        </p:nvSpPr>
        <p:spPr>
          <a:xfrm>
            <a:off x="4107752" y="3513783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最优解形态的简化</a:t>
            </a:r>
            <a:endParaRPr lang="en-US" altLang="zh-CN" sz="2400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5B03F34-F033-D003-6811-2752F3DBBB56}"/>
              </a:ext>
            </a:extLst>
          </p:cNvPr>
          <p:cNvSpPr txBox="1"/>
          <p:nvPr/>
        </p:nvSpPr>
        <p:spPr>
          <a:xfrm>
            <a:off x="3769724" y="343125"/>
            <a:ext cx="48965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itchFamily="49" charset="0"/>
                <a:cs typeface="Consolas" pitchFamily="49" charset="0"/>
              </a:rPr>
              <a:t>文武双缺模型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1FBF60E-C0C6-70D4-5630-BB93173BF766}"/>
              </a:ext>
            </a:extLst>
          </p:cNvPr>
          <p:cNvSpPr txBox="1"/>
          <p:nvPr/>
        </p:nvSpPr>
        <p:spPr>
          <a:xfrm>
            <a:off x="4107752" y="3975448"/>
            <a:ext cx="4220496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剔除无效元素</a:t>
            </a:r>
            <a:endParaRPr lang="en-US" altLang="zh-CN" sz="2400" dirty="0"/>
          </a:p>
          <a:p>
            <a:pPr algn="ctr"/>
            <a:r>
              <a:rPr lang="zh-CN" altLang="en-US" sz="2400" dirty="0"/>
              <a:t>有效元素排序后</a:t>
            </a:r>
            <a:endParaRPr lang="en-US" altLang="zh-CN" sz="2400" dirty="0"/>
          </a:p>
          <a:p>
            <a:pPr algn="ctr"/>
            <a:r>
              <a:rPr lang="zh-CN" altLang="en-US" sz="2400" dirty="0"/>
              <a:t>枚举分割点前后分两组</a:t>
            </a:r>
            <a:endParaRPr lang="en-US" altLang="zh-CN" sz="2400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6D6C78E-8E6E-183A-FEA9-931CEDD4A0EF}"/>
              </a:ext>
            </a:extLst>
          </p:cNvPr>
          <p:cNvSpPr txBox="1"/>
          <p:nvPr/>
        </p:nvSpPr>
        <p:spPr>
          <a:xfrm>
            <a:off x="2423592" y="2450505"/>
            <a:ext cx="168416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原始决策</a:t>
            </a:r>
            <a:endParaRPr lang="en-US" altLang="zh-CN" sz="2400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90E8095-BF12-C4A0-E2DA-5CCAE7022BA2}"/>
              </a:ext>
            </a:extLst>
          </p:cNvPr>
          <p:cNvSpPr txBox="1"/>
          <p:nvPr/>
        </p:nvSpPr>
        <p:spPr>
          <a:xfrm>
            <a:off x="2423592" y="3975447"/>
            <a:ext cx="1684160" cy="461665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简化决策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145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5" grpId="0" animBg="1"/>
      <p:bldP spid="9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84EAA7-598A-C825-BBC9-715B3D324E19}"/>
              </a:ext>
            </a:extLst>
          </p:cNvPr>
          <p:cNvCxnSpPr>
            <a:cxnSpLocks/>
          </p:cNvCxnSpPr>
          <p:nvPr/>
        </p:nvCxnSpPr>
        <p:spPr>
          <a:xfrm flipH="1">
            <a:off x="2711624" y="1988840"/>
            <a:ext cx="75884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">
            <a:extLst>
              <a:ext uri="{FF2B5EF4-FFF2-40B4-BE49-F238E27FC236}">
                <a16:creationId xmlns:a16="http://schemas.microsoft.com/office/drawing/2014/main" id="{13443242-0917-2D0F-BEA7-5C80C061F188}"/>
              </a:ext>
            </a:extLst>
          </p:cNvPr>
          <p:cNvSpPr txBox="1"/>
          <p:nvPr/>
        </p:nvSpPr>
        <p:spPr>
          <a:xfrm>
            <a:off x="5234309" y="2343076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79C61D53-1395-607E-4DA2-F7A720DDC9B6}"/>
              </a:ext>
            </a:extLst>
          </p:cNvPr>
          <p:cNvSpPr txBox="1"/>
          <p:nvPr/>
        </p:nvSpPr>
        <p:spPr>
          <a:xfrm>
            <a:off x="6168009" y="3664785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7032EE33-079B-E1FB-35DE-975304126E8B}"/>
              </a:ext>
            </a:extLst>
          </p:cNvPr>
          <p:cNvSpPr txBox="1"/>
          <p:nvPr/>
        </p:nvSpPr>
        <p:spPr>
          <a:xfrm>
            <a:off x="7464153" y="4439592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E2EB86D-82FB-06EA-2CCF-91C4A5051553}"/>
              </a:ext>
            </a:extLst>
          </p:cNvPr>
          <p:cNvSpPr txBox="1"/>
          <p:nvPr/>
        </p:nvSpPr>
        <p:spPr>
          <a:xfrm>
            <a:off x="9194562" y="4961637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E8A3B78B-E1BB-1A26-05AD-1C9EC9F1A7EA}"/>
              </a:ext>
            </a:extLst>
          </p:cNvPr>
          <p:cNvSpPr txBox="1"/>
          <p:nvPr/>
        </p:nvSpPr>
        <p:spPr>
          <a:xfrm>
            <a:off x="3222721" y="1510561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B82BC28-D4E0-40F7-B2B2-7DD0CCED7FBB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A6193D-47A2-8AD4-657D-23B9A714B979}"/>
              </a:ext>
            </a:extLst>
          </p:cNvPr>
          <p:cNvCxnSpPr>
            <a:cxnSpLocks/>
          </p:cNvCxnSpPr>
          <p:nvPr/>
        </p:nvCxnSpPr>
        <p:spPr>
          <a:xfrm flipV="1">
            <a:off x="3614387" y="2096832"/>
            <a:ext cx="0" cy="370843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84EAA7-598A-C825-BBC9-715B3D324E19}"/>
              </a:ext>
            </a:extLst>
          </p:cNvPr>
          <p:cNvCxnSpPr>
            <a:cxnSpLocks/>
          </p:cNvCxnSpPr>
          <p:nvPr/>
        </p:nvCxnSpPr>
        <p:spPr>
          <a:xfrm flipH="1">
            <a:off x="2783633" y="2507185"/>
            <a:ext cx="211204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6926BE08-3583-8EA6-0796-466A476B803E}"/>
              </a:ext>
            </a:extLst>
          </p:cNvPr>
          <p:cNvSpPr txBox="1"/>
          <p:nvPr/>
        </p:nvSpPr>
        <p:spPr>
          <a:xfrm>
            <a:off x="3222721" y="1446841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3443242-0917-2D0F-BEA7-5C80C061F188}"/>
              </a:ext>
            </a:extLst>
          </p:cNvPr>
          <p:cNvSpPr txBox="1"/>
          <p:nvPr/>
        </p:nvSpPr>
        <p:spPr>
          <a:xfrm>
            <a:off x="5234309" y="2343076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79C61D53-1395-607E-4DA2-F7A720DDC9B6}"/>
              </a:ext>
            </a:extLst>
          </p:cNvPr>
          <p:cNvSpPr txBox="1"/>
          <p:nvPr/>
        </p:nvSpPr>
        <p:spPr>
          <a:xfrm>
            <a:off x="6168009" y="3664785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7032EE33-079B-E1FB-35DE-975304126E8B}"/>
              </a:ext>
            </a:extLst>
          </p:cNvPr>
          <p:cNvSpPr txBox="1"/>
          <p:nvPr/>
        </p:nvSpPr>
        <p:spPr>
          <a:xfrm>
            <a:off x="7464153" y="4439592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E2EB86D-82FB-06EA-2CCF-91C4A5051553}"/>
              </a:ext>
            </a:extLst>
          </p:cNvPr>
          <p:cNvSpPr txBox="1"/>
          <p:nvPr/>
        </p:nvSpPr>
        <p:spPr>
          <a:xfrm>
            <a:off x="9194562" y="4961637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4FD7544B-8A1A-4393-B957-F542270E0CB1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0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A6193D-47A2-8AD4-657D-23B9A714B979}"/>
              </a:ext>
            </a:extLst>
          </p:cNvPr>
          <p:cNvCxnSpPr>
            <a:cxnSpLocks/>
          </p:cNvCxnSpPr>
          <p:nvPr/>
        </p:nvCxnSpPr>
        <p:spPr>
          <a:xfrm flipV="1">
            <a:off x="5030169" y="2649264"/>
            <a:ext cx="1" cy="322800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84EAA7-598A-C825-BBC9-715B3D324E19}"/>
              </a:ext>
            </a:extLst>
          </p:cNvPr>
          <p:cNvCxnSpPr>
            <a:cxnSpLocks/>
          </p:cNvCxnSpPr>
          <p:nvPr/>
        </p:nvCxnSpPr>
        <p:spPr>
          <a:xfrm flipH="1">
            <a:off x="2831082" y="3817618"/>
            <a:ext cx="304889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6926BE08-3583-8EA6-0796-466A476B803E}"/>
              </a:ext>
            </a:extLst>
          </p:cNvPr>
          <p:cNvSpPr txBox="1"/>
          <p:nvPr/>
        </p:nvSpPr>
        <p:spPr>
          <a:xfrm>
            <a:off x="4643315" y="1994232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79C61D53-1395-607E-4DA2-F7A720DDC9B6}"/>
              </a:ext>
            </a:extLst>
          </p:cNvPr>
          <p:cNvSpPr txBox="1"/>
          <p:nvPr/>
        </p:nvSpPr>
        <p:spPr>
          <a:xfrm>
            <a:off x="6168009" y="3664785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7032EE33-079B-E1FB-35DE-975304126E8B}"/>
              </a:ext>
            </a:extLst>
          </p:cNvPr>
          <p:cNvSpPr txBox="1"/>
          <p:nvPr/>
        </p:nvSpPr>
        <p:spPr>
          <a:xfrm>
            <a:off x="7464153" y="4439592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E2EB86D-82FB-06EA-2CCF-91C4A5051553}"/>
              </a:ext>
            </a:extLst>
          </p:cNvPr>
          <p:cNvSpPr txBox="1"/>
          <p:nvPr/>
        </p:nvSpPr>
        <p:spPr>
          <a:xfrm>
            <a:off x="9194562" y="4961637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3FC28E16-313E-87B6-7036-EE945F4EE342}"/>
              </a:ext>
            </a:extLst>
          </p:cNvPr>
          <p:cNvSpPr txBox="1"/>
          <p:nvPr/>
        </p:nvSpPr>
        <p:spPr>
          <a:xfrm>
            <a:off x="3222721" y="1446841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6D51DF92-72A9-4AF0-A03C-5BF412B1E2F7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A6193D-47A2-8AD4-657D-23B9A714B979}"/>
              </a:ext>
            </a:extLst>
          </p:cNvPr>
          <p:cNvCxnSpPr>
            <a:cxnSpLocks/>
          </p:cNvCxnSpPr>
          <p:nvPr/>
        </p:nvCxnSpPr>
        <p:spPr>
          <a:xfrm flipV="1">
            <a:off x="6036196" y="3908674"/>
            <a:ext cx="0" cy="196859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84EAA7-598A-C825-BBC9-715B3D324E19}"/>
              </a:ext>
            </a:extLst>
          </p:cNvPr>
          <p:cNvCxnSpPr>
            <a:cxnSpLocks/>
          </p:cNvCxnSpPr>
          <p:nvPr/>
        </p:nvCxnSpPr>
        <p:spPr>
          <a:xfrm flipH="1">
            <a:off x="2788395" y="4593973"/>
            <a:ext cx="432048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6926BE08-3583-8EA6-0796-466A476B803E}"/>
              </a:ext>
            </a:extLst>
          </p:cNvPr>
          <p:cNvSpPr txBox="1"/>
          <p:nvPr/>
        </p:nvSpPr>
        <p:spPr>
          <a:xfrm>
            <a:off x="4643315" y="1994232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7032EE33-079B-E1FB-35DE-975304126E8B}"/>
              </a:ext>
            </a:extLst>
          </p:cNvPr>
          <p:cNvSpPr txBox="1"/>
          <p:nvPr/>
        </p:nvSpPr>
        <p:spPr>
          <a:xfrm>
            <a:off x="7464153" y="4439592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E2EB86D-82FB-06EA-2CCF-91C4A5051553}"/>
              </a:ext>
            </a:extLst>
          </p:cNvPr>
          <p:cNvSpPr txBox="1"/>
          <p:nvPr/>
        </p:nvSpPr>
        <p:spPr>
          <a:xfrm>
            <a:off x="9194562" y="4961637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F3A471A-1BFC-E7B3-3ED3-43BA19D7D137}"/>
              </a:ext>
            </a:extLst>
          </p:cNvPr>
          <p:cNvSpPr txBox="1"/>
          <p:nvPr/>
        </p:nvSpPr>
        <p:spPr>
          <a:xfrm>
            <a:off x="3222721" y="1446841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3592C92-EC86-BD73-2069-B533F8F78130}"/>
              </a:ext>
            </a:extLst>
          </p:cNvPr>
          <p:cNvSpPr txBox="1"/>
          <p:nvPr/>
        </p:nvSpPr>
        <p:spPr>
          <a:xfrm>
            <a:off x="5638849" y="3300164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15B31E70-D012-47C3-BB80-F5B5D687A4EB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A6193D-47A2-8AD4-657D-23B9A714B979}"/>
              </a:ext>
            </a:extLst>
          </p:cNvPr>
          <p:cNvCxnSpPr>
            <a:cxnSpLocks/>
          </p:cNvCxnSpPr>
          <p:nvPr/>
        </p:nvCxnSpPr>
        <p:spPr>
          <a:xfrm flipV="1">
            <a:off x="7266849" y="4683480"/>
            <a:ext cx="0" cy="119379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84EAA7-598A-C825-BBC9-715B3D324E19}"/>
              </a:ext>
            </a:extLst>
          </p:cNvPr>
          <p:cNvCxnSpPr>
            <a:cxnSpLocks/>
          </p:cNvCxnSpPr>
          <p:nvPr/>
        </p:nvCxnSpPr>
        <p:spPr>
          <a:xfrm flipH="1">
            <a:off x="2783632" y="5145502"/>
            <a:ext cx="604867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6926BE08-3583-8EA6-0796-466A476B803E}"/>
              </a:ext>
            </a:extLst>
          </p:cNvPr>
          <p:cNvSpPr txBox="1"/>
          <p:nvPr/>
        </p:nvSpPr>
        <p:spPr>
          <a:xfrm>
            <a:off x="4643315" y="1994232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E2EB86D-82FB-06EA-2CCF-91C4A5051553}"/>
              </a:ext>
            </a:extLst>
          </p:cNvPr>
          <p:cNvSpPr txBox="1"/>
          <p:nvPr/>
        </p:nvSpPr>
        <p:spPr>
          <a:xfrm>
            <a:off x="9194562" y="4961637"/>
            <a:ext cx="773709" cy="307777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长跑队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F3A471A-1BFC-E7B3-3ED3-43BA19D7D137}"/>
              </a:ext>
            </a:extLst>
          </p:cNvPr>
          <p:cNvSpPr txBox="1"/>
          <p:nvPr/>
        </p:nvSpPr>
        <p:spPr>
          <a:xfrm>
            <a:off x="3222721" y="1446841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3592C92-EC86-BD73-2069-B533F8F78130}"/>
              </a:ext>
            </a:extLst>
          </p:cNvPr>
          <p:cNvSpPr txBox="1"/>
          <p:nvPr/>
        </p:nvSpPr>
        <p:spPr>
          <a:xfrm>
            <a:off x="5638849" y="3300164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937FF5DD-B5DF-3659-8A30-265F395854FA}"/>
              </a:ext>
            </a:extLst>
          </p:cNvPr>
          <p:cNvSpPr txBox="1"/>
          <p:nvPr/>
        </p:nvSpPr>
        <p:spPr>
          <a:xfrm>
            <a:off x="6879996" y="4098505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B4353D1-7816-4F38-A465-1B226A3C8FC6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13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945D9BA-2FD2-FE1A-50B6-5C07AA1A9A98}"/>
              </a:ext>
            </a:extLst>
          </p:cNvPr>
          <p:cNvSpPr/>
          <p:nvPr/>
        </p:nvSpPr>
        <p:spPr>
          <a:xfrm>
            <a:off x="2207568" y="548680"/>
            <a:ext cx="782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FEB93B-55D5-4B06-D517-3CF2B21C78B2}"/>
              </a:ext>
            </a:extLst>
          </p:cNvPr>
          <p:cNvCxnSpPr>
            <a:cxnSpLocks/>
          </p:cNvCxnSpPr>
          <p:nvPr/>
        </p:nvCxnSpPr>
        <p:spPr>
          <a:xfrm flipV="1">
            <a:off x="2846496" y="627216"/>
            <a:ext cx="9145" cy="54388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D93C6B-1A67-C2EC-9B62-8A4EEAC4EEF5}"/>
              </a:ext>
            </a:extLst>
          </p:cNvPr>
          <p:cNvCxnSpPr>
            <a:cxnSpLocks/>
          </p:cNvCxnSpPr>
          <p:nvPr/>
        </p:nvCxnSpPr>
        <p:spPr>
          <a:xfrm>
            <a:off x="2414447" y="5756538"/>
            <a:ext cx="684076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F8509AD-D72E-22D3-17CB-5DDA94BE1835}"/>
              </a:ext>
            </a:extLst>
          </p:cNvPr>
          <p:cNvSpPr/>
          <p:nvPr/>
        </p:nvSpPr>
        <p:spPr>
          <a:xfrm>
            <a:off x="8768434" y="5727032"/>
            <a:ext cx="8559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latin typeface="Consolas" panose="020B0609020204030204" pitchFamily="49" charset="0"/>
              </a:rPr>
              <a:t>x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1694A6C-4705-90A4-F01C-5326E9E27B08}"/>
              </a:ext>
            </a:extLst>
          </p:cNvPr>
          <p:cNvSpPr>
            <a:spLocks noChangeAspect="1"/>
          </p:cNvSpPr>
          <p:nvPr/>
        </p:nvSpPr>
        <p:spPr>
          <a:xfrm>
            <a:off x="8904312" y="505550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91C53A-7658-AD60-9B0D-EB9C05AE26E1}"/>
              </a:ext>
            </a:extLst>
          </p:cNvPr>
          <p:cNvSpPr>
            <a:spLocks noChangeAspect="1"/>
          </p:cNvSpPr>
          <p:nvPr/>
        </p:nvSpPr>
        <p:spPr>
          <a:xfrm>
            <a:off x="5934973" y="3728673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CA23D40-7DE3-FC9B-95E6-E02673F5AC81}"/>
              </a:ext>
            </a:extLst>
          </p:cNvPr>
          <p:cNvSpPr>
            <a:spLocks noChangeAspect="1"/>
          </p:cNvSpPr>
          <p:nvPr/>
        </p:nvSpPr>
        <p:spPr>
          <a:xfrm>
            <a:off x="3518845" y="1916832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D00FAB8-E73E-4353-1586-A254DD388107}"/>
              </a:ext>
            </a:extLst>
          </p:cNvPr>
          <p:cNvSpPr txBox="1"/>
          <p:nvPr/>
        </p:nvSpPr>
        <p:spPr>
          <a:xfrm>
            <a:off x="8472265" y="1"/>
            <a:ext cx="22183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枚举分割点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2EC182-3619-3E87-198A-88EAD6E541EF}"/>
              </a:ext>
            </a:extLst>
          </p:cNvPr>
          <p:cNvSpPr>
            <a:spLocks noChangeAspect="1"/>
          </p:cNvSpPr>
          <p:nvPr/>
        </p:nvSpPr>
        <p:spPr>
          <a:xfrm>
            <a:off x="4943128" y="2420888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E93991-DCAE-FA34-8485-F3BD017B54C6}"/>
              </a:ext>
            </a:extLst>
          </p:cNvPr>
          <p:cNvSpPr>
            <a:spLocks noChangeAspect="1"/>
          </p:cNvSpPr>
          <p:nvPr/>
        </p:nvSpPr>
        <p:spPr>
          <a:xfrm>
            <a:off x="7176120" y="4503480"/>
            <a:ext cx="181460" cy="180000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6926BE08-3583-8EA6-0796-466A476B803E}"/>
              </a:ext>
            </a:extLst>
          </p:cNvPr>
          <p:cNvSpPr txBox="1"/>
          <p:nvPr/>
        </p:nvSpPr>
        <p:spPr>
          <a:xfrm>
            <a:off x="4643315" y="1994232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F3A471A-1BFC-E7B3-3ED3-43BA19D7D137}"/>
              </a:ext>
            </a:extLst>
          </p:cNvPr>
          <p:cNvSpPr txBox="1"/>
          <p:nvPr/>
        </p:nvSpPr>
        <p:spPr>
          <a:xfrm>
            <a:off x="3222721" y="1446841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3592C92-EC86-BD73-2069-B533F8F78130}"/>
              </a:ext>
            </a:extLst>
          </p:cNvPr>
          <p:cNvSpPr txBox="1"/>
          <p:nvPr/>
        </p:nvSpPr>
        <p:spPr>
          <a:xfrm>
            <a:off x="5638849" y="3300164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937FF5DD-B5DF-3659-8A30-265F395854FA}"/>
              </a:ext>
            </a:extLst>
          </p:cNvPr>
          <p:cNvSpPr txBox="1"/>
          <p:nvPr/>
        </p:nvSpPr>
        <p:spPr>
          <a:xfrm>
            <a:off x="6879996" y="4098505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5E23E779-E025-1B9A-51AF-9BE4B93F7CAA}"/>
              </a:ext>
            </a:extLst>
          </p:cNvPr>
          <p:cNvSpPr txBox="1"/>
          <p:nvPr/>
        </p:nvSpPr>
        <p:spPr>
          <a:xfrm>
            <a:off x="8608188" y="4703499"/>
            <a:ext cx="7737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合唱团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FCCB22-1546-7B1A-216C-736AFA3DF22A}"/>
              </a:ext>
            </a:extLst>
          </p:cNvPr>
          <p:cNvCxnSpPr>
            <a:cxnSpLocks/>
          </p:cNvCxnSpPr>
          <p:nvPr/>
        </p:nvCxnSpPr>
        <p:spPr>
          <a:xfrm flipV="1">
            <a:off x="8995041" y="5229200"/>
            <a:ext cx="0" cy="72008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">
            <a:extLst>
              <a:ext uri="{FF2B5EF4-FFF2-40B4-BE49-F238E27FC236}">
                <a16:creationId xmlns:a16="http://schemas.microsoft.com/office/drawing/2014/main" id="{DA2E2425-D6BA-44E4-AF73-EB0AE0D57C1F}"/>
              </a:ext>
            </a:extLst>
          </p:cNvPr>
          <p:cNvSpPr txBox="1"/>
          <p:nvPr/>
        </p:nvSpPr>
        <p:spPr>
          <a:xfrm>
            <a:off x="8472265" y="457619"/>
            <a:ext cx="22183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accent1"/>
                </a:solidFill>
              </a:rPr>
              <a:t>仅处理有效数据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>
            <a:extLst>
              <a:ext uri="{FF2B5EF4-FFF2-40B4-BE49-F238E27FC236}">
                <a16:creationId xmlns:a16="http://schemas.microsoft.com/office/drawing/2014/main" id="{EAE12702-8EA8-077C-0CD0-AC16ED2E9EAC}"/>
              </a:ext>
            </a:extLst>
          </p:cNvPr>
          <p:cNvSpPr txBox="1"/>
          <p:nvPr/>
        </p:nvSpPr>
        <p:spPr>
          <a:xfrm>
            <a:off x="4107752" y="1772817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最优解形态的简化</a:t>
            </a:r>
            <a:endParaRPr lang="en-US" altLang="zh-CN" sz="2400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5B03F34-F033-D003-6811-2752F3DBBB56}"/>
              </a:ext>
            </a:extLst>
          </p:cNvPr>
          <p:cNvSpPr txBox="1"/>
          <p:nvPr/>
        </p:nvSpPr>
        <p:spPr>
          <a:xfrm>
            <a:off x="3769724" y="343125"/>
            <a:ext cx="48965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itchFamily="49" charset="0"/>
                <a:cs typeface="Consolas" pitchFamily="49" charset="0"/>
              </a:rPr>
              <a:t>文武双缺模型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1FBF60E-C0C6-70D4-5630-BB93173BF766}"/>
              </a:ext>
            </a:extLst>
          </p:cNvPr>
          <p:cNvSpPr txBox="1"/>
          <p:nvPr/>
        </p:nvSpPr>
        <p:spPr>
          <a:xfrm>
            <a:off x="4107752" y="2234481"/>
            <a:ext cx="4220496" cy="16980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剔除无效元素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有效元素排序后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枚举分割点前后分</a:t>
            </a:r>
            <a:r>
              <a:rPr lang="zh-CN" altLang="en-US" sz="2400"/>
              <a:t>两组</a:t>
            </a:r>
            <a:endParaRPr lang="en-US" altLang="zh-CN" sz="2400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90E8095-BF12-C4A0-E2DA-5CCAE7022BA2}"/>
              </a:ext>
            </a:extLst>
          </p:cNvPr>
          <p:cNvSpPr txBox="1"/>
          <p:nvPr/>
        </p:nvSpPr>
        <p:spPr>
          <a:xfrm>
            <a:off x="2423592" y="2234481"/>
            <a:ext cx="1684160" cy="461665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简化决策</a:t>
            </a:r>
            <a:endParaRPr lang="en-US" altLang="zh-CN" sz="24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A652CDE-E3C9-9061-5CF4-C19CA6BBBE01}"/>
              </a:ext>
            </a:extLst>
          </p:cNvPr>
          <p:cNvSpPr txBox="1"/>
          <p:nvPr/>
        </p:nvSpPr>
        <p:spPr>
          <a:xfrm>
            <a:off x="4119292" y="4623519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</a:t>
            </a:r>
            <a:r>
              <a:rPr lang="zh-CN" altLang="en-US" sz="2400" dirty="0"/>
              <a:t>人共有几种可能的分组方案</a:t>
            </a:r>
            <a:r>
              <a:rPr lang="en-US" altLang="zh-CN" sz="2400" dirty="0"/>
              <a:t>?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A47D24B0-0FB2-2803-C122-D56A7996F3CD}"/>
              </a:ext>
            </a:extLst>
          </p:cNvPr>
          <p:cNvSpPr txBox="1"/>
          <p:nvPr/>
        </p:nvSpPr>
        <p:spPr>
          <a:xfrm>
            <a:off x="4107748" y="5430216"/>
            <a:ext cx="422049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00468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12FFE5-27BA-FD23-78B2-86F327FB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54" y="3122405"/>
            <a:ext cx="6301333" cy="1311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0A7AA1-2258-0978-79C2-EF72DAD4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3" y="980729"/>
            <a:ext cx="6301333" cy="13185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BAE240-EBEA-4CC2-9107-BC439391A586}"/>
              </a:ext>
            </a:extLst>
          </p:cNvPr>
          <p:cNvSpPr txBox="1"/>
          <p:nvPr/>
        </p:nvSpPr>
        <p:spPr>
          <a:xfrm>
            <a:off x="5375920" y="1963688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zh-CN" altLang="en-US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升序，</a:t>
            </a:r>
            <a:r>
              <a:rPr lang="en-US" altLang="zh-CN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zh-CN" altLang="en-US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相同时按</a:t>
            </a:r>
            <a:r>
              <a:rPr lang="en-US" altLang="zh-CN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zh-CN" altLang="en-US" sz="1800" i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升序排序</a:t>
            </a:r>
            <a:endParaRPr lang="zh-CN" altLang="en-US" sz="180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6B49D2-9F52-6362-7FEF-7B66BD28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6673"/>
            <a:ext cx="7448352" cy="54162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0EC399D-D23C-E102-04C1-13A34DCFFA17}"/>
              </a:ext>
            </a:extLst>
          </p:cNvPr>
          <p:cNvSpPr/>
          <p:nvPr/>
        </p:nvSpPr>
        <p:spPr>
          <a:xfrm>
            <a:off x="4367809" y="3995900"/>
            <a:ext cx="3528391" cy="308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F656FD-B792-C9E7-0474-99102322AB9C}"/>
              </a:ext>
            </a:extLst>
          </p:cNvPr>
          <p:cNvSpPr/>
          <p:nvPr/>
        </p:nvSpPr>
        <p:spPr>
          <a:xfrm>
            <a:off x="5832813" y="4769036"/>
            <a:ext cx="3139540" cy="308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2C6992-61ED-472C-8D15-0E75A1CDA01C}"/>
              </a:ext>
            </a:extLst>
          </p:cNvPr>
          <p:cNvSpPr/>
          <p:nvPr/>
        </p:nvSpPr>
        <p:spPr>
          <a:xfrm>
            <a:off x="3565069" y="2059982"/>
            <a:ext cx="4619163" cy="308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E29361-7523-4591-9820-955CD786AB01}"/>
              </a:ext>
            </a:extLst>
          </p:cNvPr>
          <p:cNvSpPr/>
          <p:nvPr/>
        </p:nvSpPr>
        <p:spPr>
          <a:xfrm>
            <a:off x="3565067" y="2458411"/>
            <a:ext cx="1666837" cy="308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8B21C9-E879-4098-AEC0-E4FB085BB91F}"/>
              </a:ext>
            </a:extLst>
          </p:cNvPr>
          <p:cNvSpPr/>
          <p:nvPr/>
        </p:nvSpPr>
        <p:spPr>
          <a:xfrm>
            <a:off x="3565067" y="2831361"/>
            <a:ext cx="2386917" cy="308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412751-8586-43AF-A5B5-85A967A81E45}"/>
              </a:ext>
            </a:extLst>
          </p:cNvPr>
          <p:cNvSpPr txBox="1"/>
          <p:nvPr/>
        </p:nvSpPr>
        <p:spPr>
          <a:xfrm>
            <a:off x="7032104" y="1634038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zh-CN" altLang="en-US"/>
              <a:t>此顺序中，</a:t>
            </a:r>
            <a:r>
              <a:rPr lang="en-US" altLang="zh-CN"/>
              <a:t>x</a:t>
            </a:r>
            <a:r>
              <a:rPr lang="zh-CN" altLang="en-US"/>
              <a:t>是严格递增的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B6947C-D553-4E5E-8B5B-091270074673}"/>
              </a:ext>
            </a:extLst>
          </p:cNvPr>
          <p:cNvSpPr txBox="1"/>
          <p:nvPr/>
        </p:nvSpPr>
        <p:spPr>
          <a:xfrm>
            <a:off x="9664690" y="2053716"/>
            <a:ext cx="1635691" cy="1429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/>
              <a:t>后续处理要保证对应的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FF0000"/>
                </a:solidFill>
              </a:rPr>
              <a:t>y</a:t>
            </a:r>
            <a:r>
              <a:rPr lang="zh-CN" altLang="en-US" sz="2000">
                <a:solidFill>
                  <a:srgbClr val="FF0000"/>
                </a:solidFill>
              </a:rPr>
              <a:t>严格递减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A2265F-05F5-4CDA-B47C-4D9937A1D523}"/>
              </a:ext>
            </a:extLst>
          </p:cNvPr>
          <p:cNvSpPr txBox="1"/>
          <p:nvPr/>
        </p:nvSpPr>
        <p:spPr>
          <a:xfrm>
            <a:off x="1044898" y="2201826"/>
            <a:ext cx="1800089" cy="968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单调栈</a:t>
            </a:r>
            <a:endParaRPr lang="en-US" altLang="zh-CN" sz="20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存储有效数据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C154A-7523-4EC3-8827-E3EC74887F94}"/>
              </a:ext>
            </a:extLst>
          </p:cNvPr>
          <p:cNvSpPr txBox="1"/>
          <p:nvPr/>
        </p:nvSpPr>
        <p:spPr>
          <a:xfrm>
            <a:off x="7951295" y="3619330"/>
            <a:ext cx="3236066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/>
              <a:t>初始化为</a:t>
            </a:r>
            <a:r>
              <a:rPr lang="en-US" altLang="zh-CN"/>
              <a:t>2</a:t>
            </a:r>
            <a:r>
              <a:rPr lang="zh-CN" altLang="en-US"/>
              <a:t>种情况的最小值 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全进入长跑队或全进入合唱队</a:t>
            </a:r>
          </a:p>
        </p:txBody>
      </p:sp>
    </p:spTree>
    <p:extLst>
      <p:ext uri="{BB962C8B-B14F-4D97-AF65-F5344CB8AC3E}">
        <p14:creationId xmlns:p14="http://schemas.microsoft.com/office/powerpoint/2010/main" val="37531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15680" y="1822950"/>
            <a:ext cx="25202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输入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2780929"/>
            <a:ext cx="25202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5 1</a:t>
            </a:r>
          </a:p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2 3 5 1 5 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63DB74-201B-4606-8BBB-78854042BD4D}"/>
              </a:ext>
            </a:extLst>
          </p:cNvPr>
          <p:cNvSpPr/>
          <p:nvPr/>
        </p:nvSpPr>
        <p:spPr>
          <a:xfrm>
            <a:off x="6456040" y="1822949"/>
            <a:ext cx="25202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输出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?</a:t>
            </a:r>
            <a:endParaRPr lang="zh-CN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C08569-477C-4D8D-AA3D-37D74906637F}"/>
              </a:ext>
            </a:extLst>
          </p:cNvPr>
          <p:cNvSpPr/>
          <p:nvPr/>
        </p:nvSpPr>
        <p:spPr>
          <a:xfrm>
            <a:off x="6456040" y="2780929"/>
            <a:ext cx="2520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15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883A-C5DE-41E8-B978-D746B73C0C76}"/>
              </a:ext>
            </a:extLst>
          </p:cNvPr>
          <p:cNvSpPr txBox="1"/>
          <p:nvPr/>
        </p:nvSpPr>
        <p:spPr>
          <a:xfrm>
            <a:off x="1524001" y="-14238"/>
            <a:ext cx="8995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ea typeface="宋体" pitchFamily="2" charset="-122"/>
                <a:cs typeface="Consolas" pitchFamily="49" charset="0"/>
              </a:rPr>
              <a:t>手算</a:t>
            </a:r>
            <a:endParaRPr lang="zh-CN" altLang="zh-CN" sz="2400" dirty="0"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53424A-6FD5-415C-9241-E29350F745D2}"/>
              </a:ext>
            </a:extLst>
          </p:cNvPr>
          <p:cNvSpPr/>
          <p:nvPr/>
        </p:nvSpPr>
        <p:spPr>
          <a:xfrm>
            <a:off x="3215680" y="3903440"/>
            <a:ext cx="25202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6 2</a:t>
            </a:r>
          </a:p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2 4 1 8 3 9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BD9C82-95AF-4170-BAB0-FA836C3531A0}"/>
              </a:ext>
            </a:extLst>
          </p:cNvPr>
          <p:cNvSpPr/>
          <p:nvPr/>
        </p:nvSpPr>
        <p:spPr>
          <a:xfrm>
            <a:off x="6456040" y="3903440"/>
            <a:ext cx="2520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9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976-E7D6-8426-B05A-DB40C48F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AF0DB1-FA76-B53F-770F-A54555503574}"/>
              </a:ext>
            </a:extLst>
          </p:cNvPr>
          <p:cNvSpPr txBox="1"/>
          <p:nvPr/>
        </p:nvSpPr>
        <p:spPr>
          <a:xfrm>
            <a:off x="-210616" y="2636912"/>
            <a:ext cx="12613232" cy="1015659"/>
          </a:xfrm>
          <a:prstGeom prst="rect">
            <a:avLst/>
          </a:prstGeom>
          <a:solidFill>
            <a:srgbClr val="F2F2F2"/>
          </a:solidFill>
          <a:ln w="12700">
            <a:solidFill>
              <a:srgbClr val="4A452A"/>
            </a:solidFill>
          </a:ln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914367">
              <a:defRPr sz="3937">
                <a:latin typeface="Calibri"/>
                <a:ea typeface="Calibri"/>
                <a:cs typeface="Calibri"/>
              </a:defRPr>
            </a:lvl1pPr>
          </a:lstStyle>
          <a:p>
            <a:pPr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6000"/>
              <a:t>T4 </a:t>
            </a:r>
            <a:r>
              <a:rPr lang="zh-CN" altLang="en-US" sz="6000"/>
              <a:t>涂鸦王子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79162-2E5E-2A96-CC9E-D0A2FD5748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8493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57B6BB8-9D6A-4264-B5AC-305445704EE7}"/>
              </a:ext>
            </a:extLst>
          </p:cNvPr>
          <p:cNvGraphicFramePr>
            <a:graphicFrameLocks noGrp="1"/>
          </p:cNvGraphicFramePr>
          <p:nvPr/>
        </p:nvGraphicFramePr>
        <p:xfrm>
          <a:off x="3863752" y="1844824"/>
          <a:ext cx="496855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88705587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746017529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16247655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56666538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04526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=6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1">
            <a:extLst>
              <a:ext uri="{FF2B5EF4-FFF2-40B4-BE49-F238E27FC236}">
                <a16:creationId xmlns:a16="http://schemas.microsoft.com/office/drawing/2014/main" id="{CF83322A-E960-4797-A5C3-23E692444A0D}"/>
              </a:ext>
            </a:extLst>
          </p:cNvPr>
          <p:cNvSpPr txBox="1"/>
          <p:nvPr/>
        </p:nvSpPr>
        <p:spPr>
          <a:xfrm>
            <a:off x="1812702" y="2186394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最终颜色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F5EC01B3-7A4C-4367-B604-D94DAE095438}"/>
              </a:ext>
            </a:extLst>
          </p:cNvPr>
          <p:cNvSpPr txBox="1"/>
          <p:nvPr/>
        </p:nvSpPr>
        <p:spPr>
          <a:xfrm>
            <a:off x="1519018" y="9133"/>
            <a:ext cx="140863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过程演示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27BA234-B78B-4C0D-919D-C2838DFE1195}"/>
              </a:ext>
            </a:extLst>
          </p:cNvPr>
          <p:cNvSpPr txBox="1"/>
          <p:nvPr/>
        </p:nvSpPr>
        <p:spPr>
          <a:xfrm>
            <a:off x="5485358" y="3717032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无色状态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C709D53-22F0-4D4F-A2E6-9C52F751C49F}"/>
              </a:ext>
            </a:extLst>
          </p:cNvPr>
          <p:cNvSpPr txBox="1"/>
          <p:nvPr/>
        </p:nvSpPr>
        <p:spPr>
          <a:xfrm>
            <a:off x="1519018" y="532130"/>
            <a:ext cx="97658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n=8</a:t>
            </a:r>
          </a:p>
          <a:p>
            <a:pPr algn="ctr"/>
            <a:r>
              <a:rPr lang="en-US" altLang="zh-CN" sz="2000" dirty="0"/>
              <a:t>m=4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689641-F7B8-4597-B116-B70EEB7D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04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57B6BB8-9D6A-4264-B5AC-305445704EE7}"/>
              </a:ext>
            </a:extLst>
          </p:cNvPr>
          <p:cNvGraphicFramePr>
            <a:graphicFrameLocks noGrp="1"/>
          </p:cNvGraphicFramePr>
          <p:nvPr/>
        </p:nvGraphicFramePr>
        <p:xfrm>
          <a:off x="3863752" y="1844824"/>
          <a:ext cx="496855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88705587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746017529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16247655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56666538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04526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=6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1">
            <a:extLst>
              <a:ext uri="{FF2B5EF4-FFF2-40B4-BE49-F238E27FC236}">
                <a16:creationId xmlns:a16="http://schemas.microsoft.com/office/drawing/2014/main" id="{CF83322A-E960-4797-A5C3-23E692444A0D}"/>
              </a:ext>
            </a:extLst>
          </p:cNvPr>
          <p:cNvSpPr txBox="1"/>
          <p:nvPr/>
        </p:nvSpPr>
        <p:spPr>
          <a:xfrm>
            <a:off x="1812702" y="2186394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</a:rPr>
              <a:t>最终颜色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27BA234-B78B-4C0D-919D-C2838DFE1195}"/>
              </a:ext>
            </a:extLst>
          </p:cNvPr>
          <p:cNvSpPr txBox="1"/>
          <p:nvPr/>
        </p:nvSpPr>
        <p:spPr>
          <a:xfrm>
            <a:off x="4943872" y="3717032"/>
            <a:ext cx="28083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[1,8]</a:t>
            </a:r>
            <a:r>
              <a:rPr lang="zh-CN" altLang="en-US" sz="2000" dirty="0">
                <a:latin typeface="Consolas" panose="020B0609020204030204" pitchFamily="49" charset="0"/>
              </a:rPr>
              <a:t>涂</a:t>
            </a:r>
            <a:r>
              <a:rPr lang="en-US" altLang="zh-CN" sz="2000" dirty="0">
                <a:latin typeface="Consolas" panose="020B0609020204030204" pitchFamily="49" charset="0"/>
              </a:rPr>
              <a:t>1</a:t>
            </a:r>
            <a:r>
              <a:rPr lang="zh-CN" altLang="en-US" sz="2000" dirty="0">
                <a:latin typeface="Consolas" panose="020B0609020204030204" pitchFamily="49" charset="0"/>
              </a:rPr>
              <a:t>号颜色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C709D53-22F0-4D4F-A2E6-9C52F751C49F}"/>
              </a:ext>
            </a:extLst>
          </p:cNvPr>
          <p:cNvSpPr txBox="1"/>
          <p:nvPr/>
        </p:nvSpPr>
        <p:spPr>
          <a:xfrm>
            <a:off x="1519018" y="532130"/>
            <a:ext cx="97658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n=8</a:t>
            </a:r>
          </a:p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m=4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ABEB5126-5EC5-4638-9FF3-CD18EAD23285}"/>
              </a:ext>
            </a:extLst>
          </p:cNvPr>
          <p:cNvSpPr txBox="1"/>
          <p:nvPr/>
        </p:nvSpPr>
        <p:spPr>
          <a:xfrm>
            <a:off x="1519018" y="9133"/>
            <a:ext cx="140863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过程演示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765FA3-1154-DCBF-F079-AFB34CD1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11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>
            <a:extLst>
              <a:ext uri="{FF2B5EF4-FFF2-40B4-BE49-F238E27FC236}">
                <a16:creationId xmlns:a16="http://schemas.microsoft.com/office/drawing/2014/main" id="{CF83322A-E960-4797-A5C3-23E692444A0D}"/>
              </a:ext>
            </a:extLst>
          </p:cNvPr>
          <p:cNvSpPr txBox="1"/>
          <p:nvPr/>
        </p:nvSpPr>
        <p:spPr>
          <a:xfrm>
            <a:off x="1812702" y="2186394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</a:rPr>
              <a:t>最终颜色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27BA234-B78B-4C0D-919D-C2838DFE1195}"/>
              </a:ext>
            </a:extLst>
          </p:cNvPr>
          <p:cNvSpPr txBox="1"/>
          <p:nvPr/>
        </p:nvSpPr>
        <p:spPr>
          <a:xfrm>
            <a:off x="4943872" y="3717032"/>
            <a:ext cx="28083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[6,7]</a:t>
            </a:r>
            <a:r>
              <a:rPr lang="zh-CN" altLang="en-US" sz="2000" dirty="0">
                <a:latin typeface="Consolas" panose="020B0609020204030204" pitchFamily="49" charset="0"/>
              </a:rPr>
              <a:t>涂</a:t>
            </a:r>
            <a:r>
              <a:rPr lang="en-US" altLang="zh-CN" sz="2000" dirty="0">
                <a:latin typeface="Consolas" panose="020B0609020204030204" pitchFamily="49" charset="0"/>
              </a:rPr>
              <a:t>2</a:t>
            </a:r>
            <a:r>
              <a:rPr lang="zh-CN" altLang="en-US" sz="2000" dirty="0">
                <a:latin typeface="Consolas" panose="020B0609020204030204" pitchFamily="49" charset="0"/>
              </a:rPr>
              <a:t>号颜色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C709D53-22F0-4D4F-A2E6-9C52F751C49F}"/>
              </a:ext>
            </a:extLst>
          </p:cNvPr>
          <p:cNvSpPr txBox="1"/>
          <p:nvPr/>
        </p:nvSpPr>
        <p:spPr>
          <a:xfrm>
            <a:off x="1519018" y="532130"/>
            <a:ext cx="97658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n=8</a:t>
            </a:r>
          </a:p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m=4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D9EFA12-9F09-4863-BC37-D7B0509675A6}"/>
              </a:ext>
            </a:extLst>
          </p:cNvPr>
          <p:cNvGraphicFramePr>
            <a:graphicFrameLocks noGrp="1"/>
          </p:cNvGraphicFramePr>
          <p:nvPr/>
        </p:nvGraphicFramePr>
        <p:xfrm>
          <a:off x="3863752" y="1844824"/>
          <a:ext cx="496855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88705587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746017529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16247655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56666538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04526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=6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A414398F-D5B1-4DAC-8626-2CB4D75FE034}"/>
              </a:ext>
            </a:extLst>
          </p:cNvPr>
          <p:cNvSpPr txBox="1"/>
          <p:nvPr/>
        </p:nvSpPr>
        <p:spPr>
          <a:xfrm>
            <a:off x="1519018" y="9133"/>
            <a:ext cx="140863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过程演示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7B42CE-E0F1-C34D-EB80-AF345791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4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>
            <a:extLst>
              <a:ext uri="{FF2B5EF4-FFF2-40B4-BE49-F238E27FC236}">
                <a16:creationId xmlns:a16="http://schemas.microsoft.com/office/drawing/2014/main" id="{CF83322A-E960-4797-A5C3-23E692444A0D}"/>
              </a:ext>
            </a:extLst>
          </p:cNvPr>
          <p:cNvSpPr txBox="1"/>
          <p:nvPr/>
        </p:nvSpPr>
        <p:spPr>
          <a:xfrm>
            <a:off x="1812702" y="2186394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</a:rPr>
              <a:t>最终颜色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27BA234-B78B-4C0D-919D-C2838DFE1195}"/>
              </a:ext>
            </a:extLst>
          </p:cNvPr>
          <p:cNvSpPr txBox="1"/>
          <p:nvPr/>
        </p:nvSpPr>
        <p:spPr>
          <a:xfrm>
            <a:off x="4943872" y="3717032"/>
            <a:ext cx="28083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[2,4]</a:t>
            </a:r>
            <a:r>
              <a:rPr lang="zh-CN" altLang="en-US" sz="2000" dirty="0">
                <a:latin typeface="Consolas" panose="020B0609020204030204" pitchFamily="49" charset="0"/>
              </a:rPr>
              <a:t>涂</a:t>
            </a:r>
            <a:r>
              <a:rPr lang="en-US" altLang="zh-CN" sz="2000" dirty="0">
                <a:latin typeface="Consolas" panose="020B0609020204030204" pitchFamily="49" charset="0"/>
              </a:rPr>
              <a:t>3</a:t>
            </a:r>
            <a:r>
              <a:rPr lang="zh-CN" altLang="en-US" sz="2000" dirty="0">
                <a:latin typeface="Consolas" panose="020B0609020204030204" pitchFamily="49" charset="0"/>
              </a:rPr>
              <a:t>号颜色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C709D53-22F0-4D4F-A2E6-9C52F751C49F}"/>
              </a:ext>
            </a:extLst>
          </p:cNvPr>
          <p:cNvSpPr txBox="1"/>
          <p:nvPr/>
        </p:nvSpPr>
        <p:spPr>
          <a:xfrm>
            <a:off x="1519018" y="532130"/>
            <a:ext cx="97658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n=8</a:t>
            </a:r>
          </a:p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m=4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55EFB-7163-401C-9E21-D835F93D39AA}"/>
              </a:ext>
            </a:extLst>
          </p:cNvPr>
          <p:cNvGraphicFramePr>
            <a:graphicFrameLocks noGrp="1"/>
          </p:cNvGraphicFramePr>
          <p:nvPr/>
        </p:nvGraphicFramePr>
        <p:xfrm>
          <a:off x="3863752" y="1844824"/>
          <a:ext cx="496855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88705587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746017529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16247655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56666538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04526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=6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9BC29045-483D-4E10-8E52-ECB130E69D51}"/>
              </a:ext>
            </a:extLst>
          </p:cNvPr>
          <p:cNvSpPr txBox="1"/>
          <p:nvPr/>
        </p:nvSpPr>
        <p:spPr>
          <a:xfrm>
            <a:off x="1519018" y="9133"/>
            <a:ext cx="140863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过程演示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BB479D-4BF7-7676-D138-134A43F3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67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>
            <a:extLst>
              <a:ext uri="{FF2B5EF4-FFF2-40B4-BE49-F238E27FC236}">
                <a16:creationId xmlns:a16="http://schemas.microsoft.com/office/drawing/2014/main" id="{CF83322A-E960-4797-A5C3-23E692444A0D}"/>
              </a:ext>
            </a:extLst>
          </p:cNvPr>
          <p:cNvSpPr txBox="1"/>
          <p:nvPr/>
        </p:nvSpPr>
        <p:spPr>
          <a:xfrm>
            <a:off x="1812702" y="2186394"/>
            <a:ext cx="1725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onsolas" panose="020B0609020204030204" pitchFamily="49" charset="0"/>
              </a:rPr>
              <a:t>最终颜色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27BA234-B78B-4C0D-919D-C2838DFE1195}"/>
              </a:ext>
            </a:extLst>
          </p:cNvPr>
          <p:cNvSpPr txBox="1"/>
          <p:nvPr/>
        </p:nvSpPr>
        <p:spPr>
          <a:xfrm>
            <a:off x="4943872" y="3717032"/>
            <a:ext cx="28083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[3,3]</a:t>
            </a:r>
            <a:r>
              <a:rPr lang="zh-CN" altLang="en-US" sz="2000" dirty="0">
                <a:latin typeface="Consolas" panose="020B0609020204030204" pitchFamily="49" charset="0"/>
              </a:rPr>
              <a:t>涂</a:t>
            </a:r>
            <a:r>
              <a:rPr lang="en-US" altLang="zh-CN" sz="2000" dirty="0">
                <a:latin typeface="Consolas" panose="020B0609020204030204" pitchFamily="49" charset="0"/>
              </a:rPr>
              <a:t>4</a:t>
            </a:r>
            <a:r>
              <a:rPr lang="zh-CN" altLang="en-US" sz="2000" dirty="0">
                <a:latin typeface="Consolas" panose="020B0609020204030204" pitchFamily="49" charset="0"/>
              </a:rPr>
              <a:t>号颜色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C709D53-22F0-4D4F-A2E6-9C52F751C49F}"/>
              </a:ext>
            </a:extLst>
          </p:cNvPr>
          <p:cNvSpPr txBox="1"/>
          <p:nvPr/>
        </p:nvSpPr>
        <p:spPr>
          <a:xfrm>
            <a:off x="1519018" y="532130"/>
            <a:ext cx="97658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n=8</a:t>
            </a:r>
          </a:p>
          <a:p>
            <a:pPr algn="ctr"/>
            <a:r>
              <a:rPr lang="en-US" altLang="zh-CN" sz="2000" dirty="0">
                <a:latin typeface="Consolas" panose="020B0609020204030204" pitchFamily="49" charset="0"/>
              </a:rPr>
              <a:t>m=4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C1204EB-11AB-4C2A-93E9-08CBFB971467}"/>
              </a:ext>
            </a:extLst>
          </p:cNvPr>
          <p:cNvGraphicFramePr>
            <a:graphicFrameLocks noGrp="1"/>
          </p:cNvGraphicFramePr>
          <p:nvPr/>
        </p:nvGraphicFramePr>
        <p:xfrm>
          <a:off x="3863752" y="1844824"/>
          <a:ext cx="496855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88705587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746017529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16247655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56666538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304526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=6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i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=8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宋体" panose="02010600030101010101" pitchFamily="2" charset="-122"/>
                          <a:cs typeface="Consolas" pitchFamily="49" charset="0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itchFamily="49" charset="0"/>
                        <a:ea typeface="宋体" panose="02010600030101010101" pitchFamily="2" charset="-122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">
            <a:extLst>
              <a:ext uri="{FF2B5EF4-FFF2-40B4-BE49-F238E27FC236}">
                <a16:creationId xmlns:a16="http://schemas.microsoft.com/office/drawing/2014/main" id="{9BEEF1FF-4621-47F0-B9C6-D935DC9934A6}"/>
              </a:ext>
            </a:extLst>
          </p:cNvPr>
          <p:cNvSpPr txBox="1"/>
          <p:nvPr/>
        </p:nvSpPr>
        <p:spPr>
          <a:xfrm>
            <a:off x="1519018" y="9133"/>
            <a:ext cx="140863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过程演示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01BB0E-CF80-7021-7AF6-D5141C70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72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44DE2C5-F2C9-4E18-A5B3-AA455632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12" y="1059959"/>
            <a:ext cx="6775500" cy="4587776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5B41601-7C92-422F-8EFD-B27A8966F75C}"/>
              </a:ext>
            </a:extLst>
          </p:cNvPr>
          <p:cNvSpPr txBox="1"/>
          <p:nvPr/>
        </p:nvSpPr>
        <p:spPr>
          <a:xfrm>
            <a:off x="1524000" y="8910"/>
            <a:ext cx="899592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暴力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D5AC01-7F0D-4766-A657-73094286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4E8E54-8EA2-40BD-B224-D501F9145E6C}"/>
              </a:ext>
            </a:extLst>
          </p:cNvPr>
          <p:cNvSpPr/>
          <p:nvPr/>
        </p:nvSpPr>
        <p:spPr>
          <a:xfrm>
            <a:off x="5301938" y="2737477"/>
            <a:ext cx="1874182" cy="412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22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1584086"/>
            <a:ext cx="4896544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itchFamily="49" charset="0"/>
                <a:cs typeface="Consolas" pitchFamily="49" charset="0"/>
              </a:rPr>
              <a:t>扫描算法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72F2FAE-C80C-462F-95D7-3CDCC0AE5BF3}"/>
              </a:ext>
            </a:extLst>
          </p:cNvPr>
          <p:cNvSpPr txBox="1"/>
          <p:nvPr/>
        </p:nvSpPr>
        <p:spPr>
          <a:xfrm>
            <a:off x="3791744" y="2952238"/>
            <a:ext cx="4896544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从左到右依次对序列元素进行分析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93D1560-06D0-414A-A6ED-41F65D9883B3}"/>
              </a:ext>
            </a:extLst>
          </p:cNvPr>
          <p:cNvSpPr txBox="1"/>
          <p:nvPr/>
        </p:nvSpPr>
        <p:spPr>
          <a:xfrm>
            <a:off x="1791173" y="1584085"/>
            <a:ext cx="1992957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itchFamily="49" charset="0"/>
                <a:cs typeface="Consolas" pitchFamily="49" charset="0"/>
              </a:rPr>
              <a:t>更快解法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388940-53BC-B3F4-C161-DB3D10FC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09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4547F7-D1FC-E79F-0961-42D86558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15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2863101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3022114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12D945-D22F-3372-9C9E-7A59419B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87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9529" y="2492897"/>
            <a:ext cx="484484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Consolas" pitchFamily="49" charset="0"/>
                <a:cs typeface="Consolas" pitchFamily="49" charset="0"/>
              </a:rPr>
              <a:t>暴力枚举</a:t>
            </a:r>
          </a:p>
        </p:txBody>
      </p:sp>
    </p:spTree>
    <p:extLst>
      <p:ext uri="{BB962C8B-B14F-4D97-AF65-F5344CB8AC3E}">
        <p14:creationId xmlns:p14="http://schemas.microsoft.com/office/powerpoint/2010/main" val="4169403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3786046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3945059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EE61B6-6904-405B-B463-97578ACE2166}"/>
              </a:ext>
            </a:extLst>
          </p:cNvPr>
          <p:cNvSpPr/>
          <p:nvPr/>
        </p:nvSpPr>
        <p:spPr>
          <a:xfrm>
            <a:off x="3945059" y="5277235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351237-2968-356F-E92C-FB127975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4707861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4866874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EE61B6-6904-405B-B463-97578ACE2166}"/>
              </a:ext>
            </a:extLst>
          </p:cNvPr>
          <p:cNvSpPr/>
          <p:nvPr/>
        </p:nvSpPr>
        <p:spPr>
          <a:xfrm>
            <a:off x="4866874" y="5277235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2072CD-44A8-4B0C-9030-6E9BDE599D18}"/>
              </a:ext>
            </a:extLst>
          </p:cNvPr>
          <p:cNvSpPr/>
          <p:nvPr/>
        </p:nvSpPr>
        <p:spPr>
          <a:xfrm>
            <a:off x="4866874" y="5585701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B848CC-6D20-CE1E-7336-73E0E2CA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5633854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5792867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EE61B6-6904-405B-B463-97578ACE2166}"/>
              </a:ext>
            </a:extLst>
          </p:cNvPr>
          <p:cNvSpPr/>
          <p:nvPr/>
        </p:nvSpPr>
        <p:spPr>
          <a:xfrm>
            <a:off x="5792867" y="5277235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E2DEE3-F811-0E44-ABF8-88DA2F92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6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6575306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6734319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C4EA1F-95DA-8FE3-5219-2321DA36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7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7482835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7641848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0F6BBC-8453-497D-B6C1-89AF2D4E4EF7}"/>
              </a:ext>
            </a:extLst>
          </p:cNvPr>
          <p:cNvSpPr/>
          <p:nvPr/>
        </p:nvSpPr>
        <p:spPr>
          <a:xfrm>
            <a:off x="7641848" y="536887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21FD9C-9831-E081-83FD-A97B6A0E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8408847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8567860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0F6BBC-8453-497D-B6C1-89AF2D4E4EF7}"/>
              </a:ext>
            </a:extLst>
          </p:cNvPr>
          <p:cNvSpPr/>
          <p:nvPr/>
        </p:nvSpPr>
        <p:spPr>
          <a:xfrm>
            <a:off x="8567860" y="536887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3A2899-72E0-CF06-4744-6C1772BA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24000" y="1"/>
            <a:ext cx="1800200" cy="13234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8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格涂色</a:t>
            </a:r>
            <a:r>
              <a:rPr lang="en-US" altLang="zh-CN" sz="1600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sz="1600" dirty="0">
                <a:latin typeface="Consolas" pitchFamily="49" charset="0"/>
                <a:cs typeface="Consolas" pitchFamily="49" charset="0"/>
              </a:rPr>
              <a:t>次</a:t>
            </a:r>
            <a:endParaRPr lang="en-US" altLang="zh-CN" sz="16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[1,8]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[6,7]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[2,4]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[3,3]</a:t>
            </a:r>
            <a:r>
              <a:rPr lang="zh-CN" altLang="en-US" sz="1600" dirty="0">
                <a:latin typeface="Consolas" panose="020B0609020204030204" pitchFamily="49" charset="0"/>
              </a:rPr>
              <a:t>涂</a:t>
            </a:r>
            <a:r>
              <a:rPr lang="en-US" altLang="zh-CN" sz="1600" dirty="0">
                <a:latin typeface="Consolas" panose="020B0609020204030204" pitchFamily="49" charset="0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</a:rPr>
              <a:t>号颜色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83632" y="2132856"/>
          <a:ext cx="7416552" cy="248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58797699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45215432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75380015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69">
                  <a:extLst>
                    <a:ext uri="{9D8B030D-6E8A-4147-A177-3AD203B41FA5}">
                      <a16:colId xmlns:a16="http://schemas.microsoft.com/office/drawing/2014/main" val="18646874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增删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增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删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75246" y="4122854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5247" y="3474846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5248" y="2891141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5249" y="2235428"/>
            <a:ext cx="10081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号颜色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246F67-96CA-47A1-BD7C-711B3D018F8E}"/>
              </a:ext>
            </a:extLst>
          </p:cNvPr>
          <p:cNvSpPr/>
          <p:nvPr/>
        </p:nvSpPr>
        <p:spPr>
          <a:xfrm>
            <a:off x="294498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1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21623F-73EA-41F4-B825-5A19C002E1CE}"/>
              </a:ext>
            </a:extLst>
          </p:cNvPr>
          <p:cNvSpPr/>
          <p:nvPr/>
        </p:nvSpPr>
        <p:spPr>
          <a:xfrm>
            <a:off x="9340188" y="1623104"/>
            <a:ext cx="797786" cy="324605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3C20F9A-B34F-49CC-807D-B6894A92BE68}"/>
              </a:ext>
            </a:extLst>
          </p:cNvPr>
          <p:cNvSpPr/>
          <p:nvPr/>
        </p:nvSpPr>
        <p:spPr>
          <a:xfrm>
            <a:off x="9499201" y="4968769"/>
            <a:ext cx="4511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F9F34B-010E-44D1-8FA3-7CDA92483BB7}"/>
              </a:ext>
            </a:extLst>
          </p:cNvPr>
          <p:cNvSpPr/>
          <p:nvPr/>
        </p:nvSpPr>
        <p:spPr>
          <a:xfrm>
            <a:off x="3892329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DBF62E-BE0B-49C7-B90C-AFE48EF8FA49}"/>
              </a:ext>
            </a:extLst>
          </p:cNvPr>
          <p:cNvSpPr/>
          <p:nvPr/>
        </p:nvSpPr>
        <p:spPr>
          <a:xfrm>
            <a:off x="4801567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3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7ED3A42-268D-45AA-ABD2-284655A1D2E3}"/>
              </a:ext>
            </a:extLst>
          </p:cNvPr>
          <p:cNvSpPr/>
          <p:nvPr/>
        </p:nvSpPr>
        <p:spPr>
          <a:xfrm>
            <a:off x="5725094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4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DB997FF-191F-4D55-96AA-19EA725BB3F4}"/>
              </a:ext>
            </a:extLst>
          </p:cNvPr>
          <p:cNvSpPr/>
          <p:nvPr/>
        </p:nvSpPr>
        <p:spPr>
          <a:xfrm>
            <a:off x="663909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5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EE2714-7E0E-434D-93EE-C6DEFD584195}"/>
              </a:ext>
            </a:extLst>
          </p:cNvPr>
          <p:cNvSpPr/>
          <p:nvPr/>
        </p:nvSpPr>
        <p:spPr>
          <a:xfrm>
            <a:off x="7567385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6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7F0E22-E6C4-4D55-87B0-06B5C2022EB3}"/>
              </a:ext>
            </a:extLst>
          </p:cNvPr>
          <p:cNvSpPr/>
          <p:nvPr/>
        </p:nvSpPr>
        <p:spPr>
          <a:xfrm>
            <a:off x="848614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7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254285-2525-49AB-8827-3C6615908E5D}"/>
              </a:ext>
            </a:extLst>
          </p:cNvPr>
          <p:cNvSpPr/>
          <p:nvPr/>
        </p:nvSpPr>
        <p:spPr>
          <a:xfrm>
            <a:off x="9452538" y="1773050"/>
            <a:ext cx="605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8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3D6165-42C7-7E69-837E-C5F70A61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58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1"/>
          <p:cNvSpPr txBox="1">
            <a:spLocks/>
          </p:cNvSpPr>
          <p:nvPr/>
        </p:nvSpPr>
        <p:spPr>
          <a:xfrm>
            <a:off x="2329064" y="320998"/>
            <a:ext cx="7505700" cy="443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区间两端标记</a:t>
            </a:r>
            <a:r>
              <a:rPr lang="en-US" altLang="zh-CN" sz="4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zh-CN" altLang="en-US" sz="4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扫描线</a:t>
            </a:r>
          </a:p>
        </p:txBody>
      </p:sp>
      <p:sp>
        <p:nvSpPr>
          <p:cNvPr id="6" name="矩形 5"/>
          <p:cNvSpPr/>
          <p:nvPr/>
        </p:nvSpPr>
        <p:spPr>
          <a:xfrm>
            <a:off x="3518402" y="1337350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区间批量更新</a:t>
            </a:r>
          </a:p>
        </p:txBody>
      </p:sp>
      <p:sp>
        <p:nvSpPr>
          <p:cNvPr id="7" name="矩形 6"/>
          <p:cNvSpPr/>
          <p:nvPr/>
        </p:nvSpPr>
        <p:spPr>
          <a:xfrm>
            <a:off x="3518402" y="1860570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只标记两端</a:t>
            </a:r>
          </a:p>
        </p:txBody>
      </p:sp>
      <p:sp>
        <p:nvSpPr>
          <p:cNvPr id="8" name="矩形 7"/>
          <p:cNvSpPr/>
          <p:nvPr/>
        </p:nvSpPr>
        <p:spPr>
          <a:xfrm>
            <a:off x="3518402" y="2777510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扫描线：从左往右处理所有标记</a:t>
            </a:r>
          </a:p>
        </p:txBody>
      </p:sp>
      <p:sp>
        <p:nvSpPr>
          <p:cNvPr id="9" name="矩形 8"/>
          <p:cNvSpPr/>
          <p:nvPr/>
        </p:nvSpPr>
        <p:spPr>
          <a:xfrm>
            <a:off x="3518402" y="4030284"/>
            <a:ext cx="533045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实时维护扫描线上数据</a:t>
            </a:r>
            <a:endParaRPr lang="en-US" altLang="zh-CN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402" y="4869161"/>
            <a:ext cx="5330452" cy="95410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需要支持最大值查询</a:t>
            </a:r>
          </a:p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请问用哪个数据容器</a:t>
            </a:r>
            <a:endParaRPr lang="en-US" altLang="zh-CN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371AFF-1A80-2B74-ECB2-06D39364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276784" y="4734353"/>
            <a:ext cx="8931784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ADD[x]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储存</a:t>
            </a:r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号位置出现的区间左端点们对应的颜色</a:t>
            </a:r>
          </a:p>
        </p:txBody>
      </p:sp>
      <p:sp>
        <p:nvSpPr>
          <p:cNvPr id="13" name="矩形 12"/>
          <p:cNvSpPr/>
          <p:nvPr/>
        </p:nvSpPr>
        <p:spPr>
          <a:xfrm>
            <a:off x="2276784" y="5589241"/>
            <a:ext cx="8931784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RMV[x]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储存</a:t>
            </a:r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号位置出现的区间右端点们对应的颜色</a:t>
            </a:r>
          </a:p>
        </p:txBody>
      </p:sp>
      <p:sp>
        <p:nvSpPr>
          <p:cNvPr id="14" name="矩形 13"/>
          <p:cNvSpPr/>
          <p:nvPr/>
        </p:nvSpPr>
        <p:spPr>
          <a:xfrm>
            <a:off x="8967605" y="136523"/>
            <a:ext cx="2318516" cy="95410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add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增加</a:t>
            </a:r>
            <a:endParaRPr lang="en-US" altLang="zh-CN" sz="28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remove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404A4-F722-48ED-952E-61E182FE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764705"/>
            <a:ext cx="5472608" cy="479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838C3-A663-424C-A5A2-ADD6D62D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719405"/>
            <a:ext cx="6372200" cy="272670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1BC35E-C176-8705-EC2C-813FCE7D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0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18402" y="1001516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扫描线：从左往右处理所有标记</a:t>
            </a:r>
          </a:p>
        </p:txBody>
      </p:sp>
      <p:sp>
        <p:nvSpPr>
          <p:cNvPr id="15" name="矩形 14"/>
          <p:cNvSpPr/>
          <p:nvPr/>
        </p:nvSpPr>
        <p:spPr>
          <a:xfrm>
            <a:off x="3518402" y="2254290"/>
            <a:ext cx="533045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实时维护扫描线上数据</a:t>
            </a:r>
            <a:endParaRPr lang="en-US" altLang="zh-CN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8355" y="3429000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增加该位置上</a:t>
            </a:r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ADD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3518355" y="4149080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删除该位置上</a:t>
            </a:r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RMV</a:t>
            </a:r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信息</a:t>
            </a:r>
          </a:p>
        </p:txBody>
      </p:sp>
      <p:sp>
        <p:nvSpPr>
          <p:cNvPr id="18" name="矩形 17"/>
          <p:cNvSpPr/>
          <p:nvPr/>
        </p:nvSpPr>
        <p:spPr>
          <a:xfrm>
            <a:off x="3518355" y="4910458"/>
            <a:ext cx="5330452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nsolas" pitchFamily="49" charset="0"/>
                <a:cs typeface="Consolas" pitchFamily="49" charset="0"/>
              </a:rPr>
              <a:t>计算该位置答案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27650" y="3429000"/>
            <a:ext cx="504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A</a:t>
            </a:r>
            <a:endParaRPr lang="zh-CN" alt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7650" y="4149080"/>
            <a:ext cx="504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B</a:t>
            </a:r>
            <a:endParaRPr lang="zh-CN" alt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7650" y="4869160"/>
            <a:ext cx="504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nsolas" pitchFamily="49" charset="0"/>
                <a:cs typeface="Consolas" pitchFamily="49" charset="0"/>
              </a:rPr>
              <a:t>C</a:t>
            </a:r>
            <a:endParaRPr lang="zh-CN" alt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18402" y="5999507"/>
            <a:ext cx="4017758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请为以上</a:t>
            </a:r>
            <a:r>
              <a:rPr lang="en-US" altLang="zh-CN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种操作排序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FEC96F-D65D-7491-48DF-6A4AFB0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60C9A2-1E07-461F-931D-A0CB267383B3}"/>
              </a:ext>
            </a:extLst>
          </p:cNvPr>
          <p:cNvSpPr/>
          <p:nvPr/>
        </p:nvSpPr>
        <p:spPr>
          <a:xfrm>
            <a:off x="7536160" y="5999507"/>
            <a:ext cx="1785510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 C B</a:t>
            </a:r>
            <a:endParaRPr lang="zh-CN" altLang="en-US" sz="28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D9966F-7ECA-4901-8D4B-97CE07C1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722240"/>
            <a:ext cx="6588224" cy="4650511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3333E450-A92C-48B9-A367-9A676CD74E0E}"/>
              </a:ext>
            </a:extLst>
          </p:cNvPr>
          <p:cNvSpPr txBox="1"/>
          <p:nvPr/>
        </p:nvSpPr>
        <p:spPr>
          <a:xfrm>
            <a:off x="1524000" y="0"/>
            <a:ext cx="8275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暴力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557CC-AEA1-467B-AD0E-5A78B0ABD5D4}"/>
              </a:ext>
            </a:extLst>
          </p:cNvPr>
          <p:cNvSpPr/>
          <p:nvPr/>
        </p:nvSpPr>
        <p:spPr>
          <a:xfrm>
            <a:off x="4727848" y="3314527"/>
            <a:ext cx="367240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3CA6DC2-709A-40AB-9A5F-17072E913200}"/>
              </a:ext>
            </a:extLst>
          </p:cNvPr>
          <p:cNvSpPr txBox="1"/>
          <p:nvPr/>
        </p:nvSpPr>
        <p:spPr>
          <a:xfrm>
            <a:off x="3143672" y="5807678"/>
            <a:ext cx="295232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dirty="0">
                <a:latin typeface="Consolas" pitchFamily="49" charset="0"/>
                <a:ea typeface="宋体" pitchFamily="2" charset="-122"/>
                <a:cs typeface="Consolas" pitchFamily="49" charset="0"/>
              </a:rPr>
              <a:t>请写出时间复杂度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F49D925-7FC1-44C5-9868-3F447FD37C26}"/>
              </a:ext>
            </a:extLst>
          </p:cNvPr>
          <p:cNvSpPr txBox="1"/>
          <p:nvPr/>
        </p:nvSpPr>
        <p:spPr>
          <a:xfrm>
            <a:off x="3143672" y="6269343"/>
            <a:ext cx="295232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en-US" altLang="zh-CN" dirty="0">
                <a:latin typeface="Consolas" pitchFamily="49" charset="0"/>
                <a:ea typeface="宋体" pitchFamily="2" charset="-122"/>
                <a:cs typeface="Consolas" pitchFamily="49" charset="0"/>
              </a:rPr>
              <a:t>O(n</a:t>
            </a:r>
            <a:r>
              <a:rPr lang="en-US" altLang="zh-CN" baseline="30000" dirty="0">
                <a:latin typeface="Consolas" pitchFamily="49" charset="0"/>
                <a:ea typeface="宋体" pitchFamily="2" charset="-122"/>
                <a:cs typeface="Consolas" pitchFamily="49" charset="0"/>
              </a:rPr>
              <a:t>2</a:t>
            </a:r>
            <a:r>
              <a:rPr lang="en-US" altLang="zh-CN" dirty="0"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endParaRPr lang="zh-CN" altLang="en-US" dirty="0"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F22327-07A8-48F8-A94D-2903E07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52737"/>
            <a:ext cx="9144000" cy="40346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384032" y="4221089"/>
            <a:ext cx="3659166" cy="412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872295-CC12-49C4-B10D-683F762D795D}"/>
              </a:ext>
            </a:extLst>
          </p:cNvPr>
          <p:cNvSpPr/>
          <p:nvPr/>
        </p:nvSpPr>
        <p:spPr>
          <a:xfrm>
            <a:off x="1919537" y="5454063"/>
            <a:ext cx="3760215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multiset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能否改成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set?</a:t>
            </a:r>
            <a:endParaRPr lang="zh-CN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BF10E9-F30D-4FAE-91CA-F9AD3C794443}"/>
              </a:ext>
            </a:extLst>
          </p:cNvPr>
          <p:cNvSpPr/>
          <p:nvPr/>
        </p:nvSpPr>
        <p:spPr>
          <a:xfrm>
            <a:off x="5679752" y="5454062"/>
            <a:ext cx="879895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可以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955196-F65C-BF9A-6C99-80CFA3C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976-E7D6-8426-B05A-DB40C48F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AF0DB1-FA76-B53F-770F-A54555503574}"/>
              </a:ext>
            </a:extLst>
          </p:cNvPr>
          <p:cNvSpPr txBox="1"/>
          <p:nvPr/>
        </p:nvSpPr>
        <p:spPr>
          <a:xfrm>
            <a:off x="-210616" y="2636912"/>
            <a:ext cx="12613232" cy="1015659"/>
          </a:xfrm>
          <a:prstGeom prst="rect">
            <a:avLst/>
          </a:prstGeom>
          <a:solidFill>
            <a:srgbClr val="F2F2F2"/>
          </a:solidFill>
          <a:ln w="12700">
            <a:solidFill>
              <a:srgbClr val="4A452A"/>
            </a:solidFill>
          </a:ln>
        </p:spPr>
        <p:txBody>
          <a:bodyPr wrap="square" lIns="45718" tIns="45718" rIns="45718" bIns="45718">
            <a:spAutoFit/>
          </a:bodyPr>
          <a:lstStyle>
            <a:defPPr>
              <a:defRPr lang="zh-CN"/>
            </a:defPPr>
            <a:lvl1pPr algn="ctr" defTabSz="914367">
              <a:defRPr sz="3937">
                <a:latin typeface="Calibri"/>
                <a:ea typeface="Calibri"/>
                <a:cs typeface="Calibri"/>
              </a:defRPr>
            </a:lvl1pPr>
          </a:lstStyle>
          <a:p>
            <a:pPr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6000"/>
              <a:t>T5 </a:t>
            </a:r>
            <a:r>
              <a:rPr lang="zh-CN" altLang="en-US" sz="6000"/>
              <a:t>魂器</a:t>
            </a:r>
            <a:endParaRPr lang="zh-CN" altLang="en-US" sz="6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79162-2E5E-2A96-CC9E-D0A2FD5748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33660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744" y="1887060"/>
            <a:ext cx="4896544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现场挑战</a:t>
            </a:r>
            <a:endParaRPr lang="en-US" altLang="zh-CN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1744" y="3501009"/>
            <a:ext cx="489654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用纸和笔概括题目大意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已知什么求什么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1744" y="4455116"/>
            <a:ext cx="4896544" cy="9541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写出算法步骤和复杂度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或者写出难点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1744" y="5409222"/>
            <a:ext cx="489654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限时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分钟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9134" y="1196753"/>
            <a:ext cx="5184576" cy="954107"/>
          </a:xfrm>
          <a:prstGeom prst="rect">
            <a:avLst/>
          </a:prstGeom>
          <a:solidFill>
            <a:srgbClr val="FFE5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请同学核对题目大意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不能遗漏核心要点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4918" y="2397644"/>
            <a:ext cx="9073008" cy="32341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列的地图，起点为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，终点为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，有若干卫兵可以观察</a:t>
            </a:r>
            <a:r>
              <a:rPr lang="zh-TW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与他曼哈顿距离小于 a</a:t>
            </a:r>
            <a:r>
              <a:rPr lang="zh-TW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TW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TW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TW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的点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。每秒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方向走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格，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c1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次机会使用隐形技能可以进入卫兵观察范围（不包括卫兵所在格），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c2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次机会使用瞬移技能可以四方向移动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格。求最少时间，技能使用次数尽量少，隐形尽量少。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zh-CN" dirty="0"/>
              <a:t>2≤n,m≤350</a:t>
            </a:r>
            <a:r>
              <a:rPr lang="zh-CN" altLang="zh-CN" dirty="0"/>
              <a:t>，</a:t>
            </a:r>
            <a:r>
              <a:rPr lang="zh-TW" altLang="zh-CN" dirty="0"/>
              <a:t>1≤a</a:t>
            </a:r>
            <a:r>
              <a:rPr lang="zh-TW" altLang="zh-CN" baseline="-25000" dirty="0"/>
              <a:t>i,j</a:t>
            </a:r>
            <a:r>
              <a:rPr lang="zh-TW" altLang="zh-CN" dirty="0"/>
              <a:t>≤350，0≤c1,c2≤15，1≤d≤350 </a:t>
            </a:r>
            <a:r>
              <a:rPr lang="zh-CN" altLang="zh-CN" dirty="0"/>
              <a:t>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2329064" y="320998"/>
            <a:ext cx="7505700" cy="887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手算样例</a:t>
            </a:r>
          </a:p>
        </p:txBody>
      </p:sp>
      <p:sp>
        <p:nvSpPr>
          <p:cNvPr id="7" name="矩形 6"/>
          <p:cNvSpPr/>
          <p:nvPr/>
        </p:nvSpPr>
        <p:spPr>
          <a:xfrm>
            <a:off x="2569339" y="1916832"/>
            <a:ext cx="221715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8 6 2 3 3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S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2 . 2 . 2 .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1 . T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3 . 1 . . 3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96930" y="1916832"/>
            <a:ext cx="2217154" cy="584775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输出？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2329064" y="320998"/>
            <a:ext cx="7505700" cy="887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手算样例</a:t>
            </a:r>
          </a:p>
        </p:txBody>
      </p:sp>
      <p:sp>
        <p:nvSpPr>
          <p:cNvPr id="7" name="矩形 6"/>
          <p:cNvSpPr/>
          <p:nvPr/>
        </p:nvSpPr>
        <p:spPr>
          <a:xfrm>
            <a:off x="6116237" y="1916831"/>
            <a:ext cx="221715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7608" y="1916832"/>
            <a:ext cx="221715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8 6 2 3 3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S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2 . 2 . 2 .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1 . T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3 . 1 . . 3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39816" y="4789023"/>
            <a:ext cx="2088232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每个格子有几名守卫能看到？</a:t>
            </a:r>
            <a:endParaRPr kumimoji="1" lang="zh-CN" altLang="en-US" sz="2800" dirty="0"/>
          </a:p>
        </p:txBody>
      </p:sp>
      <p:cxnSp>
        <p:nvCxnSpPr>
          <p:cNvPr id="11" name="直接箭头连接符 9"/>
          <p:cNvCxnSpPr>
            <a:stCxn id="9" idx="0"/>
            <a:endCxn id="7" idx="1"/>
          </p:cNvCxnSpPr>
          <p:nvPr/>
        </p:nvCxnSpPr>
        <p:spPr>
          <a:xfrm flipV="1">
            <a:off x="5483933" y="3209492"/>
            <a:ext cx="632305" cy="157953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2329064" y="320998"/>
            <a:ext cx="7505700" cy="887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手算样例</a:t>
            </a:r>
          </a:p>
        </p:txBody>
      </p:sp>
      <p:sp>
        <p:nvSpPr>
          <p:cNvPr id="7" name="矩形 6"/>
          <p:cNvSpPr/>
          <p:nvPr/>
        </p:nvSpPr>
        <p:spPr>
          <a:xfrm>
            <a:off x="6116237" y="1916831"/>
            <a:ext cx="221715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7608" y="1916832"/>
            <a:ext cx="221715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8 6 2 3 3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S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. . .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2 . 2 . 2 .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 . 1 . T .</a:t>
            </a:r>
            <a:endParaRPr lang="zh-C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3 . 1 . . 3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6237" y="4837719"/>
            <a:ext cx="2217154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zh-CN" dirty="0"/>
              <a:t>3 1 3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57820" y="5455749"/>
            <a:ext cx="4941309" cy="1077218"/>
          </a:xfrm>
          <a:prstGeom prst="rect">
            <a:avLst/>
          </a:prstGeom>
          <a:solidFill>
            <a:srgbClr val="FFCCCC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终点在卫兵观察范围内，需要隐形</a:t>
            </a:r>
          </a:p>
        </p:txBody>
      </p:sp>
      <p:cxnSp>
        <p:nvCxnSpPr>
          <p:cNvPr id="13" name="直接箭头连接符 9"/>
          <p:cNvCxnSpPr/>
          <p:nvPr/>
        </p:nvCxnSpPr>
        <p:spPr>
          <a:xfrm>
            <a:off x="7310846" y="2382967"/>
            <a:ext cx="0" cy="86409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9"/>
          <p:cNvCxnSpPr/>
          <p:nvPr/>
        </p:nvCxnSpPr>
        <p:spPr>
          <a:xfrm>
            <a:off x="7325111" y="3221389"/>
            <a:ext cx="0" cy="86409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9"/>
          <p:cNvCxnSpPr/>
          <p:nvPr/>
        </p:nvCxnSpPr>
        <p:spPr>
          <a:xfrm>
            <a:off x="6619224" y="2353349"/>
            <a:ext cx="691623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83319" y="2630349"/>
            <a:ext cx="72008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瞬移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501323" y="3402379"/>
            <a:ext cx="127814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瞬移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隐形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75207" y="1854627"/>
            <a:ext cx="72008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瞬移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kumimoji="1" lang="zh-CN" altLang="en-US" dirty="0"/>
              <a:t>记忆化搜索</a:t>
            </a:r>
            <a:r>
              <a:rPr kumimoji="1" lang="en-US" altLang="zh-CN" dirty="0"/>
              <a:t>+</a:t>
            </a:r>
            <a:r>
              <a:rPr kumimoji="1" lang="zh-CN" altLang="en-US" dirty="0"/>
              <a:t>差分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17639"/>
            <a:ext cx="11305256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搜索：</a:t>
            </a:r>
            <a:endParaRPr kumimoji="1"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</a:p>
          <a:p>
            <a:pPr>
              <a:lnSpc>
                <a:spcPct val="160000"/>
              </a:lnSpc>
            </a:pP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剪枝：</a:t>
            </a:r>
            <a:endParaRPr kumimoji="1"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每个格子只经过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次（记忆化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vst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数组有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个维</a:t>
            </a:r>
            <a:r>
              <a:rPr kumimoji="1"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度：*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1" lang="en-US" altLang="zh-CN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c1</a:t>
            </a:r>
            <a:r>
              <a:rPr kumimoji="1" lang="zh-CN" alt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1" lang="en-US" altLang="zh-CN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c2 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）</a:t>
            </a:r>
            <a:endParaRPr kumimoji="1"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2.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当前答案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目前最佳答案，停止搜索</a:t>
            </a:r>
            <a:endParaRPr kumimoji="1"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kumimoji="1" lang="zh-CN" altLang="en-US" dirty="0"/>
              <a:t>记忆化搜索</a:t>
            </a:r>
            <a:r>
              <a:rPr kumimoji="1" lang="en-US" altLang="zh-CN" dirty="0"/>
              <a:t>+</a:t>
            </a:r>
            <a:r>
              <a:rPr kumimoji="1" lang="zh-CN" altLang="en-US" dirty="0"/>
              <a:t>差分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二维数组</a:t>
            </a:r>
            <a:r>
              <a:rPr kumimoji="1" lang="en-US" altLang="zh-CN" dirty="0"/>
              <a:t>a</a:t>
            </a:r>
            <a:r>
              <a:rPr kumimoji="1" lang="zh-CN" altLang="en-US" dirty="0"/>
              <a:t>记录</a:t>
            </a:r>
            <a:r>
              <a:rPr kumimoji="1" lang="zh-CN" altLang="en-US" u="sng" dirty="0"/>
              <a:t>每个格子</a:t>
            </a:r>
            <a:r>
              <a:rPr kumimoji="1" lang="zh-CN" altLang="en-US" b="1" u="sng" dirty="0"/>
              <a:t>是否</a:t>
            </a:r>
            <a:r>
              <a:rPr kumimoji="1" lang="zh-CN" altLang="en-US" u="sng" dirty="0"/>
              <a:t>有卫兵能看到</a:t>
            </a:r>
            <a:endParaRPr kumimoji="1" lang="en-US" altLang="zh-CN" u="sng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但是如果对每个卫兵都去标记他的观察范围，复杂度是</a:t>
            </a:r>
            <a:r>
              <a:rPr kumimoji="1" lang="en-US" altLang="zh-CN" dirty="0"/>
              <a:t>O(N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M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，会</a:t>
            </a:r>
            <a:r>
              <a:rPr kumimoji="1" lang="en-US" altLang="zh-CN" dirty="0"/>
              <a:t>TE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利用差分可以降低复杂度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981201" y="1600200"/>
          <a:ext cx="82295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(i-a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ij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+1,j)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(i,j-a</a:t>
                      </a:r>
                      <a:r>
                        <a:rPr lang="en-US" altLang="zh-CN" baseline="-25000" dirty="0"/>
                        <a:t>ij</a:t>
                      </a:r>
                      <a:r>
                        <a:rPr lang="en-US" altLang="zh-CN" dirty="0"/>
                        <a:t>+1)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卫兵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i,j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(i,j+a</a:t>
                      </a:r>
                      <a:r>
                        <a:rPr lang="en-US" altLang="zh-CN" baseline="-25000" dirty="0"/>
                        <a:t>ij</a:t>
                      </a:r>
                      <a:r>
                        <a:rPr lang="en-US" altLang="zh-CN" dirty="0"/>
                        <a:t>-1)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(i+a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ij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-1,j)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kumimoji="1" lang="zh-CN" altLang="en-US" dirty="0"/>
              <a:t>记忆化搜索</a:t>
            </a:r>
            <a:r>
              <a:rPr kumimoji="1" lang="en-US" altLang="zh-CN" dirty="0"/>
              <a:t>+</a:t>
            </a:r>
            <a:r>
              <a:rPr kumimoji="1" lang="zh-CN" altLang="en-US" dirty="0"/>
              <a:t>差分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6970" y="163154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0096" y="163154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01618" y="19965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3229" y="199659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9938" y="235687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66362" y="235687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97195" y="27171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43286" y="271715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9938" y="3055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66362" y="305512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01618" y="349171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13229" y="349171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26970" y="38267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+1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60096" y="382674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1251100" y="4659256"/>
            <a:ext cx="9689799" cy="119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400" dirty="0"/>
              <a:t>差分数组</a:t>
            </a:r>
            <a:r>
              <a:rPr kumimoji="1" lang="en-US" altLang="zh-CN" sz="2400" dirty="0"/>
              <a:t>: </a:t>
            </a:r>
            <a:r>
              <a:rPr kumimoji="1" lang="zh-CN" altLang="en-US" sz="2400" dirty="0"/>
              <a:t>横着看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主要是去确定这个菱形的特征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行偏移得多，列摆动的幅度就小</a:t>
            </a:r>
            <a:r>
              <a:rPr kumimoji="1" lang="en-US" altLang="zh-CN" sz="24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744" y="414011"/>
            <a:ext cx="4844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Consolas" pitchFamily="49" charset="0"/>
                <a:cs typeface="Consolas" pitchFamily="49" charset="0"/>
              </a:rPr>
              <a:t>思考如何加速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6EBB7C-F29E-41C8-B769-848161B3249E}"/>
              </a:ext>
            </a:extLst>
          </p:cNvPr>
          <p:cNvSpPr/>
          <p:nvPr/>
        </p:nvSpPr>
        <p:spPr>
          <a:xfrm>
            <a:off x="2495600" y="1844825"/>
            <a:ext cx="2520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连续和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/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子段和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48E31F-A8BA-44C4-A13B-B26240252470}"/>
              </a:ext>
            </a:extLst>
          </p:cNvPr>
          <p:cNvSpPr/>
          <p:nvPr/>
        </p:nvSpPr>
        <p:spPr>
          <a:xfrm>
            <a:off x="7248128" y="1844825"/>
            <a:ext cx="2520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前缀和做差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右箭头 5">
            <a:extLst>
              <a:ext uri="{FF2B5EF4-FFF2-40B4-BE49-F238E27FC236}">
                <a16:creationId xmlns:a16="http://schemas.microsoft.com/office/drawing/2014/main" id="{719E8471-D797-4C19-9A9B-B14093AD95EE}"/>
              </a:ext>
            </a:extLst>
          </p:cNvPr>
          <p:cNvSpPr/>
          <p:nvPr/>
        </p:nvSpPr>
        <p:spPr>
          <a:xfrm>
            <a:off x="5542530" y="1908848"/>
            <a:ext cx="1191208" cy="2960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95922A-A249-43A5-8411-7D700CAB7162}"/>
              </a:ext>
            </a:extLst>
          </p:cNvPr>
          <p:cNvSpPr/>
          <p:nvPr/>
        </p:nvSpPr>
        <p:spPr>
          <a:xfrm>
            <a:off x="2495600" y="2967336"/>
            <a:ext cx="2520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子段和为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倍数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9915AD-03D1-4B76-9AA1-A0047E32F837}"/>
              </a:ext>
            </a:extLst>
          </p:cNvPr>
          <p:cNvSpPr/>
          <p:nvPr/>
        </p:nvSpPr>
        <p:spPr>
          <a:xfrm>
            <a:off x="7248128" y="2967336"/>
            <a:ext cx="25202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2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个前缀和</a:t>
            </a:r>
            <a:endParaRPr lang="en-US" altLang="zh-CN" sz="24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模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同余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右箭头 5">
            <a:extLst>
              <a:ext uri="{FF2B5EF4-FFF2-40B4-BE49-F238E27FC236}">
                <a16:creationId xmlns:a16="http://schemas.microsoft.com/office/drawing/2014/main" id="{6B9744D0-636C-45EB-9575-F25049377C53}"/>
              </a:ext>
            </a:extLst>
          </p:cNvPr>
          <p:cNvSpPr/>
          <p:nvPr/>
        </p:nvSpPr>
        <p:spPr>
          <a:xfrm>
            <a:off x="5542530" y="3031359"/>
            <a:ext cx="1191208" cy="2960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-1293" r="-1" b="1887"/>
          <a:stretch/>
        </p:blipFill>
        <p:spPr>
          <a:xfrm>
            <a:off x="1415480" y="1484784"/>
            <a:ext cx="9190572" cy="37444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19736" y="2348880"/>
            <a:ext cx="19442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9976" y="3248980"/>
            <a:ext cx="4320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3872" y="3537012"/>
            <a:ext cx="108012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3832" y="3825044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CC9F39-F779-47C0-AC9D-EA504FAA5EC4}"/>
              </a:ext>
            </a:extLst>
          </p:cNvPr>
          <p:cNvSpPr txBox="1"/>
          <p:nvPr/>
        </p:nvSpPr>
        <p:spPr>
          <a:xfrm>
            <a:off x="1415480" y="332656"/>
            <a:ext cx="179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zh-CN" altLang="en-US" sz="2400"/>
              <a:t>处理差分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4000" y="836713"/>
            <a:ext cx="9036496" cy="553468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4000" y="1484784"/>
            <a:ext cx="9175296" cy="46085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31961" y="3355460"/>
            <a:ext cx="1476207" cy="2705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AF5A96-E1A6-4532-BC20-C320673EFA68}"/>
              </a:ext>
            </a:extLst>
          </p:cNvPr>
          <p:cNvSpPr txBox="1"/>
          <p:nvPr/>
        </p:nvSpPr>
        <p:spPr>
          <a:xfrm>
            <a:off x="1415480" y="188640"/>
            <a:ext cx="179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00B05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zh-CN" altLang="en-US" sz="2400"/>
              <a:t>处理输入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026"/>
          <a:stretch/>
        </p:blipFill>
        <p:spPr>
          <a:xfrm>
            <a:off x="1524001" y="1484784"/>
            <a:ext cx="9028359" cy="34834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03712" y="3569485"/>
            <a:ext cx="1368152" cy="2950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95"/>
          <a:stretch/>
        </p:blipFill>
        <p:spPr>
          <a:xfrm>
            <a:off x="1524000" y="1628800"/>
            <a:ext cx="9177737" cy="41764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18357" y="2505989"/>
            <a:ext cx="2088232" cy="2618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93023" y="3694121"/>
            <a:ext cx="1260140" cy="2618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27748" y="4618977"/>
            <a:ext cx="1476164" cy="2380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55440" y="764704"/>
            <a:ext cx="8964488" cy="4824536"/>
            <a:chOff x="0" y="620688"/>
            <a:chExt cx="8964488" cy="48245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620688"/>
              <a:ext cx="8964488" cy="46085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5157192"/>
              <a:ext cx="8172400" cy="28803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055440" y="764704"/>
            <a:ext cx="9144000" cy="5112568"/>
            <a:chOff x="0" y="620688"/>
            <a:chExt cx="8964488" cy="48245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620688"/>
              <a:ext cx="8964488" cy="460851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5157192"/>
              <a:ext cx="8172400" cy="288032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8075712" y="3933056"/>
            <a:ext cx="1368152" cy="2536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10965" y="4186685"/>
            <a:ext cx="1656184" cy="61046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87280" y="3068960"/>
            <a:ext cx="165618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CDD1DC-6431-4D5F-B514-5B70B88B4ED3}"/>
              </a:ext>
            </a:extLst>
          </p:cNvPr>
          <p:cNvSpPr txBox="1"/>
          <p:nvPr/>
        </p:nvSpPr>
        <p:spPr>
          <a:xfrm>
            <a:off x="9713485" y="3859964"/>
            <a:ext cx="24718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魔法一样</a:t>
            </a:r>
            <a:r>
              <a:rPr lang="en-US" altLang="zh-CN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隐身</a:t>
            </a:r>
            <a:r>
              <a:rPr lang="en-US" altLang="zh-CN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u1</a:t>
            </a:r>
            <a:r>
              <a:rPr lang="zh-CN" altLang="en-US" sz="1800" i="1">
                <a:solidFill>
                  <a:srgbClr val="72BFFF"/>
                </a:solidFill>
                <a:effectLst/>
                <a:latin typeface="Consolas" panose="020B0609020204030204" pitchFamily="49" charset="0"/>
              </a:rPr>
              <a:t>少</a:t>
            </a:r>
            <a:endParaRPr lang="zh-CN" altLang="en-US" sz="1800">
              <a:solidFill>
                <a:srgbClr val="72BFF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4000" y="1412776"/>
            <a:ext cx="9051274" cy="41044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9776" y="2276872"/>
            <a:ext cx="194421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44272" y="3356992"/>
            <a:ext cx="8640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44072" y="4725144"/>
            <a:ext cx="28803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4000" y="1340768"/>
            <a:ext cx="9159721" cy="38884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03912" y="1916832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25764" y="1888859"/>
            <a:ext cx="87449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95800" y="3861048"/>
            <a:ext cx="637220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kumimoji="1" lang="zh-CN" altLang="en-US" dirty="0"/>
              <a:t>记忆化搜索</a:t>
            </a:r>
            <a:r>
              <a:rPr kumimoji="1" lang="en-US" altLang="zh-CN" dirty="0"/>
              <a:t>+</a:t>
            </a:r>
            <a:r>
              <a:rPr kumimoji="1" lang="zh-CN" altLang="en-US" dirty="0"/>
              <a:t>差分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整体复杂度</a:t>
            </a:r>
            <a:r>
              <a:rPr kumimoji="1" lang="en-US" altLang="zh-CN" dirty="0"/>
              <a:t>O(n*m*c1*c2*12)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为什么是常数</a:t>
            </a:r>
            <a:r>
              <a:rPr kumimoji="1" lang="en-US" altLang="zh-CN" dirty="0"/>
              <a:t>12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状态迁移的不同路径：</a:t>
            </a:r>
            <a:r>
              <a:rPr kumimoji="1" lang="en-US" altLang="zh-CN" dirty="0"/>
              <a:t>8+4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337C-89E2-BB33-7EC1-A18697C1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D21827-D5F6-2D5F-5DCF-88072AB13F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6878" y="332656"/>
            <a:ext cx="8938243" cy="1143000"/>
          </a:xfrm>
        </p:spPr>
        <p:txBody>
          <a:bodyPr/>
          <a:lstStyle/>
          <a:p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SH-B260104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订正题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号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F4312-E6EF-E718-6BCE-D59EA72B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4E126-1995-47AA-897E-9E96561B6E09}"/>
              </a:ext>
            </a:extLst>
          </p:cNvPr>
          <p:cNvSpPr txBox="1"/>
          <p:nvPr/>
        </p:nvSpPr>
        <p:spPr>
          <a:xfrm>
            <a:off x="3431704" y="1700808"/>
            <a:ext cx="6096000" cy="3710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latin typeface="等线" panose="02010600030101010101" pitchFamily="2" charset="-122"/>
              </a:rPr>
              <a:t>T1	2718	费用平摊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atin typeface="等线" panose="02010600030101010101" pitchFamily="2" charset="-122"/>
              </a:rPr>
              <a:t>T2	3154	学术圈2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atin typeface="等线" panose="02010600030101010101" pitchFamily="2" charset="-122"/>
              </a:rPr>
              <a:t>T3	3072	文武双缺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atin typeface="等线" panose="02010600030101010101" pitchFamily="2" charset="-122"/>
              </a:rPr>
              <a:t>T4	2124 涂鸦王子</a:t>
            </a:r>
            <a:endParaRPr lang="en-US" altLang="zh-CN" sz="3200"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atin typeface="等线" panose="02010600030101010101" pitchFamily="2" charset="-122"/>
              </a:rPr>
              <a:t>T5	2096	 魂器</a:t>
            </a:r>
          </a:p>
        </p:txBody>
      </p:sp>
    </p:spTree>
    <p:extLst>
      <p:ext uri="{BB962C8B-B14F-4D97-AF65-F5344CB8AC3E}">
        <p14:creationId xmlns:p14="http://schemas.microsoft.com/office/powerpoint/2010/main" val="9291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47529" y="188641"/>
            <a:ext cx="100897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n=5</a:t>
            </a:r>
          </a:p>
          <a:p>
            <a:pPr algn="ctr"/>
            <a:r>
              <a:rPr lang="en-US" altLang="zh-CN" dirty="0">
                <a:latin typeface="Consolas" pitchFamily="49" charset="0"/>
                <a:cs typeface="Consolas" pitchFamily="49" charset="0"/>
              </a:rPr>
              <a:t>m=2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53424A-6FD5-415C-9241-E29350F745D2}"/>
              </a:ext>
            </a:extLst>
          </p:cNvPr>
          <p:cNvSpPr/>
          <p:nvPr/>
        </p:nvSpPr>
        <p:spPr>
          <a:xfrm>
            <a:off x="2085538" y="170901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onsolas" pitchFamily="49" charset="0"/>
                <a:cs typeface="Consolas" pitchFamily="49" charset="0"/>
              </a:rPr>
              <a:t>p[</a:t>
            </a:r>
            <a:r>
              <a:rPr lang="en-US" altLang="zh-C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dirty="0">
                <a:latin typeface="Consolas" pitchFamily="49" charset="0"/>
                <a:cs typeface="Consolas" pitchFamily="49" charset="0"/>
              </a:rPr>
              <a:t>]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05118CE-F9F9-4609-A8BA-C01FA6F802F7}"/>
              </a:ext>
            </a:extLst>
          </p:cNvPr>
          <p:cNvGraphicFramePr>
            <a:graphicFrameLocks noGrp="1"/>
          </p:cNvGraphicFramePr>
          <p:nvPr/>
        </p:nvGraphicFramePr>
        <p:xfrm>
          <a:off x="3237666" y="1337420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=1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=2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=3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=4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=5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15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18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4989AF1F-9763-44AD-A832-5645CF53F04E}"/>
              </a:ext>
            </a:extLst>
          </p:cNvPr>
          <p:cNvSpPr/>
          <p:nvPr/>
        </p:nvSpPr>
        <p:spPr>
          <a:xfrm>
            <a:off x="2085538" y="206084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onsolas" pitchFamily="49" charset="0"/>
                <a:cs typeface="Consolas" pitchFamily="49" charset="0"/>
              </a:rPr>
              <a:t>s[</a:t>
            </a:r>
            <a:r>
              <a:rPr lang="en-US" altLang="zh-C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dirty="0">
                <a:latin typeface="Consolas" pitchFamily="49" charset="0"/>
                <a:cs typeface="Consolas" pitchFamily="49" charset="0"/>
              </a:rPr>
              <a:t>]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831429-5995-4CD5-8DFA-4D386784D7B9}"/>
              </a:ext>
            </a:extLst>
          </p:cNvPr>
          <p:cNvSpPr/>
          <p:nvPr/>
        </p:nvSpPr>
        <p:spPr>
          <a:xfrm>
            <a:off x="3237666" y="339821"/>
            <a:ext cx="60960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s[]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是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p[]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的前缀和数组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81B8C987-8142-4DA3-A658-CD1C787B7603}"/>
              </a:ext>
            </a:extLst>
          </p:cNvPr>
          <p:cNvGraphicFramePr>
            <a:graphicFrameLocks noGrp="1"/>
          </p:cNvGraphicFramePr>
          <p:nvPr/>
        </p:nvGraphicFramePr>
        <p:xfrm>
          <a:off x="3237666" y="2604512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4DF1AE0E-E6C5-48EA-82D1-DC20154F9836}"/>
              </a:ext>
            </a:extLst>
          </p:cNvPr>
          <p:cNvSpPr/>
          <p:nvPr/>
        </p:nvSpPr>
        <p:spPr>
          <a:xfrm>
            <a:off x="2085538" y="260451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onsolas" pitchFamily="49" charset="0"/>
                <a:cs typeface="Consolas" pitchFamily="49" charset="0"/>
              </a:rPr>
              <a:t>s[</a:t>
            </a:r>
            <a:r>
              <a:rPr lang="en-US" altLang="zh-C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dirty="0">
                <a:latin typeface="Consolas" pitchFamily="49" charset="0"/>
                <a:cs typeface="Consolas" pitchFamily="49" charset="0"/>
              </a:rPr>
              <a:t>]%m</a:t>
            </a:r>
            <a:endParaRPr lang="zh-CN" altLang="zh-CN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28626C-8B45-494B-96A8-74D4AA466490}"/>
              </a:ext>
            </a:extLst>
          </p:cNvPr>
          <p:cNvSpPr/>
          <p:nvPr/>
        </p:nvSpPr>
        <p:spPr>
          <a:xfrm>
            <a:off x="3237666" y="3420985"/>
            <a:ext cx="60960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对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s[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按照除以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的余数进行统计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9DD156-43BF-4878-84AF-066A169ABE16}"/>
              </a:ext>
            </a:extLst>
          </p:cNvPr>
          <p:cNvSpPr/>
          <p:nvPr/>
        </p:nvSpPr>
        <p:spPr>
          <a:xfrm>
            <a:off x="3237666" y="4051818"/>
            <a:ext cx="60960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cnt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[x]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表示有几个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s[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除以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m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的余数 恰为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x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B84C6A-E718-4DE1-BA80-7F58B3F30FAE}"/>
              </a:ext>
            </a:extLst>
          </p:cNvPr>
          <p:cNvSpPr/>
          <p:nvPr/>
        </p:nvSpPr>
        <p:spPr>
          <a:xfrm>
            <a:off x="3237666" y="4682651"/>
            <a:ext cx="6096000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cnt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[0]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4, 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cnt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[1]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为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2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1E1D48-F8BD-42B7-89DB-CE2A1AEDB018}"/>
              </a:ext>
            </a:extLst>
          </p:cNvPr>
          <p:cNvSpPr/>
          <p:nvPr/>
        </p:nvSpPr>
        <p:spPr>
          <a:xfrm>
            <a:off x="3237666" y="5621466"/>
            <a:ext cx="6096000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答案 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= 4*(4-1)/2 + 2*(2-1)/2 = 7</a:t>
            </a:r>
            <a:endParaRPr lang="zh-CN" altLang="zh-CN" sz="2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2C6B960-946E-4ACB-8705-8B4D7D189663}"/>
              </a:ext>
            </a:extLst>
          </p:cNvPr>
          <p:cNvCxnSpPr>
            <a:cxnSpLocks/>
          </p:cNvCxnSpPr>
          <p:nvPr/>
        </p:nvCxnSpPr>
        <p:spPr>
          <a:xfrm flipV="1">
            <a:off x="2207568" y="2263066"/>
            <a:ext cx="1174114" cy="41422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1262D07-8CDB-43E9-8F9A-797E3EF45C56}"/>
              </a:ext>
            </a:extLst>
          </p:cNvPr>
          <p:cNvCxnSpPr>
            <a:cxnSpLocks/>
          </p:cNvCxnSpPr>
          <p:nvPr/>
        </p:nvCxnSpPr>
        <p:spPr>
          <a:xfrm flipV="1">
            <a:off x="2269446" y="2875813"/>
            <a:ext cx="1174114" cy="41422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D9E2ED-86C7-4C09-9C88-9D67530E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08" y="659759"/>
            <a:ext cx="6307041" cy="50790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3333E450-A92C-48B9-A367-9A676CD74E0E}"/>
              </a:ext>
            </a:extLst>
          </p:cNvPr>
          <p:cNvSpPr txBox="1"/>
          <p:nvPr/>
        </p:nvSpPr>
        <p:spPr>
          <a:xfrm>
            <a:off x="1524000" y="0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前缀和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+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同余系计数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557CC-AEA1-467B-AD0E-5A78B0ABD5D4}"/>
              </a:ext>
            </a:extLst>
          </p:cNvPr>
          <p:cNvSpPr/>
          <p:nvPr/>
        </p:nvSpPr>
        <p:spPr>
          <a:xfrm>
            <a:off x="4017839" y="1772816"/>
            <a:ext cx="367240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3CA6DC2-709A-40AB-9A5F-17072E913200}"/>
              </a:ext>
            </a:extLst>
          </p:cNvPr>
          <p:cNvSpPr txBox="1"/>
          <p:nvPr/>
        </p:nvSpPr>
        <p:spPr>
          <a:xfrm>
            <a:off x="3287688" y="5861477"/>
            <a:ext cx="295232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dirty="0">
                <a:latin typeface="Consolas" pitchFamily="49" charset="0"/>
                <a:ea typeface="宋体" pitchFamily="2" charset="-122"/>
                <a:cs typeface="Consolas" pitchFamily="49" charset="0"/>
              </a:rPr>
              <a:t>请写出时间复杂度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F49D925-7FC1-44C5-9868-3F447FD37C26}"/>
              </a:ext>
            </a:extLst>
          </p:cNvPr>
          <p:cNvSpPr txBox="1"/>
          <p:nvPr/>
        </p:nvSpPr>
        <p:spPr>
          <a:xfrm>
            <a:off x="3287688" y="6323142"/>
            <a:ext cx="295232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en-US" altLang="zh-CN" dirty="0">
                <a:latin typeface="Consolas" pitchFamily="49" charset="0"/>
                <a:ea typeface="宋体" pitchFamily="2" charset="-122"/>
                <a:cs typeface="Consolas" pitchFamily="49" charset="0"/>
              </a:rPr>
              <a:t>O(</a:t>
            </a:r>
            <a:r>
              <a:rPr lang="en-US" altLang="zh-CN" dirty="0" err="1">
                <a:latin typeface="Consolas" pitchFamily="49" charset="0"/>
                <a:ea typeface="宋体" pitchFamily="2" charset="-122"/>
                <a:cs typeface="Consolas" pitchFamily="49" charset="0"/>
              </a:rPr>
              <a:t>n+m</a:t>
            </a:r>
            <a:r>
              <a:rPr lang="en-US" altLang="zh-CN" dirty="0"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endParaRPr lang="zh-CN" altLang="en-US" dirty="0"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92B492-95C0-4455-B355-DA16FD8456A6}"/>
              </a:ext>
            </a:extLst>
          </p:cNvPr>
          <p:cNvSpPr/>
          <p:nvPr/>
        </p:nvSpPr>
        <p:spPr>
          <a:xfrm>
            <a:off x="3287688" y="2852936"/>
            <a:ext cx="367240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89C721-3FC5-4575-99B9-934E611C1C0D}"/>
              </a:ext>
            </a:extLst>
          </p:cNvPr>
          <p:cNvSpPr/>
          <p:nvPr/>
        </p:nvSpPr>
        <p:spPr>
          <a:xfrm>
            <a:off x="4871864" y="4321594"/>
            <a:ext cx="367240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EFA5C4-A215-4CAF-800A-DCB608CFF298}"/>
              </a:ext>
            </a:extLst>
          </p:cNvPr>
          <p:cNvSpPr txBox="1"/>
          <p:nvPr/>
        </p:nvSpPr>
        <p:spPr>
          <a:xfrm>
            <a:off x="8112224" y="3720572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i="1" dirty="0">
                <a:latin typeface="Consolas" pitchFamily="49" charset="0"/>
                <a:cs typeface="Consolas" pitchFamily="49" charset="0"/>
              </a:rPr>
              <a:t>能否删除第</a:t>
            </a:r>
            <a:r>
              <a:rPr lang="en-US" altLang="zh-CN" sz="2000" i="1" dirty="0">
                <a:latin typeface="Consolas" pitchFamily="49" charset="0"/>
                <a:cs typeface="Consolas" pitchFamily="49" charset="0"/>
              </a:rPr>
              <a:t>33</a:t>
            </a:r>
            <a:r>
              <a:rPr lang="zh-CN" altLang="en-US" sz="2000" i="1" dirty="0">
                <a:latin typeface="Consolas" pitchFamily="49" charset="0"/>
                <a:cs typeface="Consolas" pitchFamily="49" charset="0"/>
              </a:rPr>
              <a:t>行</a:t>
            </a:r>
            <a:r>
              <a:rPr lang="en-US" altLang="zh-CN" sz="2000" i="1" dirty="0">
                <a:latin typeface="Consolas" pitchFamily="49" charset="0"/>
                <a:cs typeface="Consolas" pitchFamily="49" charset="0"/>
              </a:rPr>
              <a:t>?</a:t>
            </a:r>
            <a:endParaRPr lang="zh-CN" altLang="en-US" sz="2000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D9F12-ABE6-4F19-B69F-8F45643D7F03}"/>
              </a:ext>
            </a:extLst>
          </p:cNvPr>
          <p:cNvSpPr txBox="1"/>
          <p:nvPr/>
        </p:nvSpPr>
        <p:spPr>
          <a:xfrm>
            <a:off x="8112224" y="2847664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en-US" altLang="zh-CN" sz="2000" i="1" dirty="0">
                <a:latin typeface="Consolas" pitchFamily="49" charset="0"/>
                <a:cs typeface="Consolas" pitchFamily="49" charset="0"/>
              </a:rPr>
              <a:t>s[0]</a:t>
            </a:r>
            <a:r>
              <a:rPr lang="zh-CN" altLang="en-US" sz="2000" i="1" dirty="0">
                <a:latin typeface="Consolas" pitchFamily="49" charset="0"/>
                <a:cs typeface="Consolas" pitchFamily="49" charset="0"/>
              </a:rPr>
              <a:t>为</a:t>
            </a:r>
            <a:r>
              <a:rPr lang="en-US" altLang="zh-CN" sz="2000" i="1" dirty="0">
                <a:latin typeface="Consolas" pitchFamily="49" charset="0"/>
                <a:cs typeface="Consolas" pitchFamily="49" charset="0"/>
              </a:rPr>
              <a:t>0</a:t>
            </a:r>
            <a:r>
              <a:rPr lang="zh-CN" altLang="en-US" sz="2000" i="1" dirty="0">
                <a:latin typeface="Consolas" pitchFamily="49" charset="0"/>
                <a:cs typeface="Consolas" pitchFamily="49" charset="0"/>
              </a:rPr>
              <a:t>参与计数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A22562F-A169-4285-B819-A830275CCA5E}"/>
              </a:ext>
            </a:extLst>
          </p:cNvPr>
          <p:cNvSpPr txBox="1"/>
          <p:nvPr/>
        </p:nvSpPr>
        <p:spPr>
          <a:xfrm>
            <a:off x="8112224" y="1772816"/>
            <a:ext cx="2555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pPr algn="ctr"/>
            <a:r>
              <a:rPr lang="zh-CN" altLang="en-US" sz="2000" i="1" dirty="0">
                <a:latin typeface="Consolas" pitchFamily="49" charset="0"/>
                <a:cs typeface="Consolas" pitchFamily="49" charset="0"/>
              </a:rPr>
              <a:t>可能有负数参与取模</a:t>
            </a:r>
          </a:p>
        </p:txBody>
      </p:sp>
    </p:spTree>
    <p:extLst>
      <p:ext uri="{BB962C8B-B14F-4D97-AF65-F5344CB8AC3E}">
        <p14:creationId xmlns:p14="http://schemas.microsoft.com/office/powerpoint/2010/main" val="29152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26623</TotalTime>
  <Words>3213</Words>
  <Application>Microsoft Office PowerPoint</Application>
  <PresentationFormat>宽屏</PresentationFormat>
  <Paragraphs>789</Paragraphs>
  <Slides>79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Adobe 黑体 Std R</vt:lpstr>
      <vt:lpstr>等线</vt:lpstr>
      <vt:lpstr>等线 Light</vt:lpstr>
      <vt:lpstr>宋体</vt:lpstr>
      <vt:lpstr>Arial</vt:lpstr>
      <vt:lpstr>Calibri</vt:lpstr>
      <vt:lpstr>Consolas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记忆化搜索+差分</vt:lpstr>
      <vt:lpstr>记忆化搜索+差分</vt:lpstr>
      <vt:lpstr>记忆化搜索+差分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记忆化搜索+差分</vt:lpstr>
      <vt:lpstr>SH-B260104 订正题号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lenovon</dc:creator>
  <cp:lastModifiedBy>Jacky</cp:lastModifiedBy>
  <cp:revision>2357</cp:revision>
  <dcterms:created xsi:type="dcterms:W3CDTF">2019-05-16T12:24:14Z</dcterms:created>
  <dcterms:modified xsi:type="dcterms:W3CDTF">2026-01-22T15:05:12Z</dcterms:modified>
</cp:coreProperties>
</file>